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1" r:id="rId3"/>
    <p:sldId id="296" r:id="rId4"/>
    <p:sldId id="297" r:id="rId5"/>
    <p:sldId id="282" r:id="rId6"/>
    <p:sldId id="283" r:id="rId7"/>
    <p:sldId id="284" r:id="rId8"/>
    <p:sldId id="285" r:id="rId9"/>
    <p:sldId id="286" r:id="rId10"/>
    <p:sldId id="287" r:id="rId11"/>
    <p:sldId id="298" r:id="rId12"/>
    <p:sldId id="288" r:id="rId13"/>
    <p:sldId id="294" r:id="rId14"/>
    <p:sldId id="291" r:id="rId15"/>
    <p:sldId id="292" r:id="rId16"/>
    <p:sldId id="293" r:id="rId17"/>
    <p:sldId id="290" r:id="rId18"/>
    <p:sldId id="295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sdom Tsou" initials="WT" lastIdx="1" clrIdx="0">
    <p:extLst>
      <p:ext uri="{19B8F6BF-5375-455C-9EA6-DF929625EA0E}">
        <p15:presenceInfo xmlns:p15="http://schemas.microsoft.com/office/powerpoint/2012/main" userId="ba1e9db31a4f22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7CD6"/>
    <a:srgbClr val="5B9BD5"/>
    <a:srgbClr val="1F4E79"/>
    <a:srgbClr val="A91F24"/>
    <a:srgbClr val="00B050"/>
    <a:srgbClr val="002060"/>
    <a:srgbClr val="DC1111"/>
    <a:srgbClr val="940A40"/>
    <a:srgbClr val="01A8EF"/>
    <a:srgbClr val="AE4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2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 b="1" dirty="0">
                <a:solidFill>
                  <a:schemeClr val="accent1"/>
                </a:solidFill>
                <a:latin typeface="+mj-ea"/>
                <a:ea typeface="+mj-ea"/>
              </a:rPr>
              <a:t>指导竞赛获奖</a:t>
            </a:r>
          </a:p>
        </c:rich>
      </c:tx>
      <c:layout>
        <c:manualLayout>
          <c:xMode val="edge"/>
          <c:yMode val="edge"/>
          <c:x val="0.35207215462148322"/>
          <c:y val="1.67346374052088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一等奖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国家级</c:v>
                </c:pt>
                <c:pt idx="1">
                  <c:v>省部级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4E-4F9C-9219-C2C57DAFBC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二等奖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国家级</c:v>
                </c:pt>
                <c:pt idx="1">
                  <c:v>省部级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4E-4F9C-9219-C2C57DAFBC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三等奖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国家级</c:v>
                </c:pt>
                <c:pt idx="1">
                  <c:v>省部级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4E-4F9C-9219-C2C57DAFBC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485808"/>
        <c:axId val="251486200"/>
      </c:barChart>
      <c:catAx>
        <c:axId val="25148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251486200"/>
        <c:crosses val="autoZero"/>
        <c:auto val="1"/>
        <c:lblAlgn val="ctr"/>
        <c:lblOffset val="100"/>
        <c:noMultiLvlLbl val="0"/>
      </c:catAx>
      <c:valAx>
        <c:axId val="251486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5148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619495414625056"/>
          <c:y val="0.76424976473306627"/>
          <c:w val="0.68147304037666601"/>
          <c:h val="0.1704818126115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accent1"/>
              </a:solidFill>
              <a:latin typeface="+mj-ea"/>
              <a:ea typeface="+mj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AECE4-D632-437F-9C42-22F9B76FE28B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ECA83-BC4F-44D2-9786-4893DCA926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85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ECA83-BC4F-44D2-9786-4893DCA926D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20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57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0" y="6708236"/>
            <a:ext cx="12192000" cy="149763"/>
          </a:xfrm>
          <a:prstGeom prst="roundRect">
            <a:avLst>
              <a:gd name="adj" fmla="val 0"/>
            </a:avLst>
          </a:prstGeom>
          <a:solidFill>
            <a:srgbClr val="940A40"/>
          </a:solidFill>
          <a:ln>
            <a:noFill/>
          </a:ln>
          <a:effectLst>
            <a:outerShdw blurRad="254000" dist="101600" dir="5400000" algn="ctr" rotWithShape="0">
              <a:srgbClr val="C30F0F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endParaRPr lang="zh-CN" altLang="en-US" sz="2800" dirty="0">
              <a:ln w="19050">
                <a:noFill/>
              </a:ln>
              <a:gradFill>
                <a:gsLst>
                  <a:gs pos="100000">
                    <a:srgbClr val="E9BE61"/>
                  </a:gs>
                  <a:gs pos="49000">
                    <a:srgbClr val="FEEFAC"/>
                  </a:gs>
                </a:gsLst>
                <a:lin ang="5400000" scaled="0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+mn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708400" y="796925"/>
            <a:ext cx="7898130" cy="5631180"/>
            <a:chOff x="5980" y="1215"/>
            <a:chExt cx="12438" cy="8868"/>
          </a:xfrm>
        </p:grpSpPr>
        <p:pic>
          <p:nvPicPr>
            <p:cNvPr id="2" name="图片 1" descr="深圳大学标志-0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980" y="1215"/>
              <a:ext cx="12439" cy="8868"/>
            </a:xfrm>
            <a:prstGeom prst="rect">
              <a:avLst/>
            </a:prstGeom>
            <a:noFill/>
          </p:spPr>
        </p:pic>
        <p:sp>
          <p:nvSpPr>
            <p:cNvPr id="3" name="矩形 2"/>
            <p:cNvSpPr/>
            <p:nvPr userDrawn="1"/>
          </p:nvSpPr>
          <p:spPr>
            <a:xfrm>
              <a:off x="7760" y="1558"/>
              <a:ext cx="9720" cy="828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深圳大学标志-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7715" y="0"/>
            <a:ext cx="2369820" cy="935355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-10160" y="822325"/>
            <a:ext cx="11833860" cy="0"/>
          </a:xfrm>
          <a:prstGeom prst="line">
            <a:avLst/>
          </a:prstGeom>
          <a:ln>
            <a:solidFill>
              <a:srgbClr val="A91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06A3A-B0F9-4CA7-B9FA-E5DCD0E6FCE6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EB040-DE28-4918-A5AA-DE13ADD2A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ngpanzou.github.io/" TargetMode="External"/><Relationship Id="rId2" Type="http://schemas.openxmlformats.org/officeDocument/2006/relationships/hyperlink" Target="mailto:yongpan@szu.edu.c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" Type="http://schemas.openxmlformats.org/officeDocument/2006/relationships/image" Target="../media/image30.jpeg"/><Relationship Id="rId21" Type="http://schemas.openxmlformats.org/officeDocument/2006/relationships/image" Target="../media/image48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2" Type="http://schemas.openxmlformats.org/officeDocument/2006/relationships/image" Target="../media/image29.jpeg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29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28" Type="http://schemas.openxmlformats.org/officeDocument/2006/relationships/image" Target="../media/image55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Relationship Id="rId27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1000"/>
                </a:schemeClr>
              </a:gs>
              <a:gs pos="100000">
                <a:srgbClr val="AE4F74">
                  <a:alpha val="10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深圳大学标志-白色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-115570"/>
            <a:ext cx="2261235" cy="8921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1685290"/>
            <a:ext cx="12192000" cy="4641850"/>
            <a:chOff x="0" y="2654"/>
            <a:chExt cx="19200" cy="731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2654"/>
              <a:ext cx="19200" cy="7310"/>
              <a:chOff x="208" y="1601460"/>
              <a:chExt cx="12191793" cy="4641720"/>
            </a:xfrm>
          </p:grpSpPr>
          <p:pic>
            <p:nvPicPr>
              <p:cNvPr id="11" name="图片 10" descr="F:\小章鱼\2021年\4月\20210409 深大计算机网络微视频制作ppt\意向图\src=http___n.sinaimg.cn_sinacn_w1080h720_20180226_fd09-fyrwsqi4643197.pngsrc=http___n.sinaimg.cn_sinacn_w1080h720_20180226_fd09-fyrwsqi4643197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08" y="1601460"/>
                <a:ext cx="6132195" cy="3628390"/>
              </a:xfrm>
              <a:custGeom>
                <a:avLst/>
                <a:gdLst>
                  <a:gd name="connsiteX0" fmla="*/ 258760 w 6132609"/>
                  <a:gd name="connsiteY0" fmla="*/ 0 h 3741440"/>
                  <a:gd name="connsiteX1" fmla="*/ 6132609 w 6132609"/>
                  <a:gd name="connsiteY1" fmla="*/ 0 h 3741440"/>
                  <a:gd name="connsiteX2" fmla="*/ 6132609 w 6132609"/>
                  <a:gd name="connsiteY2" fmla="*/ 586186 h 3741440"/>
                  <a:gd name="connsiteX3" fmla="*/ 5135581 w 6132609"/>
                  <a:gd name="connsiteY3" fmla="*/ 3741440 h 3741440"/>
                  <a:gd name="connsiteX4" fmla="*/ 0 w 6132609"/>
                  <a:gd name="connsiteY4" fmla="*/ 3741440 h 3741440"/>
                  <a:gd name="connsiteX5" fmla="*/ 0 w 6132609"/>
                  <a:gd name="connsiteY5" fmla="*/ 818887 h 374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2609" h="3741440">
                    <a:moveTo>
                      <a:pt x="258760" y="0"/>
                    </a:moveTo>
                    <a:lnTo>
                      <a:pt x="6132609" y="0"/>
                    </a:lnTo>
                    <a:lnTo>
                      <a:pt x="6132609" y="586186"/>
                    </a:lnTo>
                    <a:lnTo>
                      <a:pt x="5135581" y="3741440"/>
                    </a:lnTo>
                    <a:lnTo>
                      <a:pt x="0" y="3741440"/>
                    </a:lnTo>
                    <a:lnTo>
                      <a:pt x="0" y="818887"/>
                    </a:lnTo>
                    <a:close/>
                  </a:path>
                </a:pathLst>
              </a:custGeom>
            </p:spPr>
          </p:pic>
          <p:sp>
            <p:nvSpPr>
              <p:cNvPr id="17" name="任意多边形 16"/>
              <p:cNvSpPr/>
              <p:nvPr/>
            </p:nvSpPr>
            <p:spPr>
              <a:xfrm>
                <a:off x="5326743" y="2334339"/>
                <a:ext cx="6865257" cy="2162629"/>
              </a:xfrm>
              <a:custGeom>
                <a:avLst/>
                <a:gdLst>
                  <a:gd name="connsiteX0" fmla="*/ 690203 w 6865257"/>
                  <a:gd name="connsiteY0" fmla="*/ 0 h 2162629"/>
                  <a:gd name="connsiteX1" fmla="*/ 6865257 w 6865257"/>
                  <a:gd name="connsiteY1" fmla="*/ 0 h 2162629"/>
                  <a:gd name="connsiteX2" fmla="*/ 6865257 w 6865257"/>
                  <a:gd name="connsiteY2" fmla="*/ 2162629 h 2162629"/>
                  <a:gd name="connsiteX3" fmla="*/ 0 w 6865257"/>
                  <a:gd name="connsiteY3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257" h="2162629">
                    <a:moveTo>
                      <a:pt x="690203" y="0"/>
                    </a:moveTo>
                    <a:lnTo>
                      <a:pt x="6865257" y="0"/>
                    </a:lnTo>
                    <a:lnTo>
                      <a:pt x="6865257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3454400" y="2334340"/>
                <a:ext cx="8737601" cy="2162629"/>
              </a:xfrm>
              <a:custGeom>
                <a:avLst/>
                <a:gdLst>
                  <a:gd name="connsiteX0" fmla="*/ 690203 w 8737601"/>
                  <a:gd name="connsiteY0" fmla="*/ 0 h 2162629"/>
                  <a:gd name="connsiteX1" fmla="*/ 8737601 w 8737601"/>
                  <a:gd name="connsiteY1" fmla="*/ 0 h 2162629"/>
                  <a:gd name="connsiteX2" fmla="*/ 8737601 w 8737601"/>
                  <a:gd name="connsiteY2" fmla="*/ 5658 h 2162629"/>
                  <a:gd name="connsiteX3" fmla="*/ 2613346 w 8737601"/>
                  <a:gd name="connsiteY3" fmla="*/ 5658 h 2162629"/>
                  <a:gd name="connsiteX4" fmla="*/ 1924949 w 8737601"/>
                  <a:gd name="connsiteY4" fmla="*/ 2162629 h 2162629"/>
                  <a:gd name="connsiteX5" fmla="*/ 0 w 8737601"/>
                  <a:gd name="connsiteY5" fmla="*/ 2162629 h 216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1" h="2162629">
                    <a:moveTo>
                      <a:pt x="690203" y="0"/>
                    </a:moveTo>
                    <a:lnTo>
                      <a:pt x="8737601" y="0"/>
                    </a:lnTo>
                    <a:lnTo>
                      <a:pt x="8737601" y="5658"/>
                    </a:lnTo>
                    <a:lnTo>
                      <a:pt x="2613346" y="5658"/>
                    </a:lnTo>
                    <a:lnTo>
                      <a:pt x="1924949" y="2162629"/>
                    </a:lnTo>
                    <a:lnTo>
                      <a:pt x="0" y="2162629"/>
                    </a:lnTo>
                    <a:close/>
                  </a:path>
                </a:pathLst>
              </a:custGeom>
              <a:solidFill>
                <a:srgbClr val="940A4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336031" y="2625090"/>
                <a:ext cx="4186555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5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计算机网络 </a:t>
                </a:r>
              </a:p>
            </p:txBody>
          </p:sp>
          <p:sp>
            <p:nvSpPr>
              <p:cNvPr id="19" name="TextBox 7"/>
              <p:cNvSpPr>
                <a:spLocks noChangeArrowheads="1"/>
              </p:cNvSpPr>
              <p:nvPr/>
            </p:nvSpPr>
            <p:spPr bwMode="auto">
              <a:xfrm>
                <a:off x="6205523" y="3531631"/>
                <a:ext cx="5401330" cy="615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4000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cs typeface="LilyUPC" panose="020B0604020202020204" pitchFamily="34" charset="-34"/>
                    <a:sym typeface="微软雅黑" panose="020B0503020204020204" pitchFamily="34" charset="-122"/>
                  </a:rPr>
                  <a:t>Computer Network</a:t>
                </a:r>
              </a:p>
            </p:txBody>
          </p:sp>
          <p:grpSp>
            <p:nvGrpSpPr>
              <p:cNvPr id="22" name="Group 8"/>
              <p:cNvGrpSpPr/>
              <p:nvPr/>
            </p:nvGrpSpPr>
            <p:grpSpPr bwMode="auto">
              <a:xfrm>
                <a:off x="6376935" y="4754668"/>
                <a:ext cx="4692249" cy="338774"/>
                <a:chOff x="275" y="0"/>
                <a:chExt cx="7391" cy="533"/>
              </a:xfrm>
            </p:grpSpPr>
            <p:sp>
              <p:nvSpPr>
                <p:cNvPr id="23" name="直接连接符 16"/>
                <p:cNvSpPr>
                  <a:spLocks noChangeShapeType="1"/>
                </p:cNvSpPr>
                <p:nvPr/>
              </p:nvSpPr>
              <p:spPr bwMode="auto">
                <a:xfrm>
                  <a:off x="1700" y="90"/>
                  <a:ext cx="3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直接连接符 18"/>
                <p:cNvSpPr>
                  <a:spLocks noChangeShapeType="1"/>
                </p:cNvSpPr>
                <p:nvPr/>
              </p:nvSpPr>
              <p:spPr bwMode="auto">
                <a:xfrm>
                  <a:off x="5221" y="90"/>
                  <a:ext cx="0" cy="34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alpha val="60000"/>
                    </a:schemeClr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TextBox 20"/>
                <p:cNvSpPr>
                  <a:spLocks noChangeArrowheads="1"/>
                </p:cNvSpPr>
                <p:nvPr/>
              </p:nvSpPr>
              <p:spPr bwMode="auto">
                <a:xfrm>
                  <a:off x="275" y="0"/>
                  <a:ext cx="1260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授课人</a:t>
                  </a:r>
                </a:p>
              </p:txBody>
            </p:sp>
            <p:sp>
              <p:nvSpPr>
                <p:cNvPr id="27" name="TextBox 21"/>
                <p:cNvSpPr>
                  <a:spLocks noChangeArrowheads="1"/>
                </p:cNvSpPr>
                <p:nvPr/>
              </p:nvSpPr>
              <p:spPr bwMode="auto">
                <a:xfrm>
                  <a:off x="1823" y="0"/>
                  <a:ext cx="124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邹永攀</a:t>
                  </a:r>
                </a:p>
              </p:txBody>
            </p:sp>
            <p:sp>
              <p:nvSpPr>
                <p:cNvPr id="28" name="TextBox 22"/>
                <p:cNvSpPr>
                  <a:spLocks noChangeArrowheads="1"/>
                </p:cNvSpPr>
                <p:nvPr/>
              </p:nvSpPr>
              <p:spPr bwMode="auto">
                <a:xfrm>
                  <a:off x="4017" y="0"/>
                  <a:ext cx="928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日期</a:t>
                  </a:r>
                </a:p>
              </p:txBody>
            </p:sp>
            <p:sp>
              <p:nvSpPr>
                <p:cNvPr id="29" name="TextBox 23"/>
                <p:cNvSpPr>
                  <a:spLocks noChangeArrowheads="1"/>
                </p:cNvSpPr>
                <p:nvPr/>
              </p:nvSpPr>
              <p:spPr bwMode="auto">
                <a:xfrm>
                  <a:off x="5221" y="0"/>
                  <a:ext cx="2445" cy="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2025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年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2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月</a:t>
                  </a:r>
                  <a:r>
                    <a:rPr lang="en-US" altLang="zh-CN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27</a:t>
                  </a:r>
                  <a:r>
                    <a:rPr lang="zh-CN" altLang="en-US" sz="1600" dirty="0">
                      <a:latin typeface="等线" panose="02010600030101010101" pitchFamily="2" charset="-122"/>
                      <a:ea typeface="等线" panose="02010600030101010101" pitchFamily="2" charset="-122"/>
                      <a:sym typeface="方正兰亭中黑_GBK" panose="02000000000000000000" pitchFamily="2" charset="-122"/>
                    </a:rPr>
                    <a:t>日</a:t>
                  </a:r>
                </a:p>
              </p:txBody>
            </p:sp>
          </p:grpSp>
          <p:sp>
            <p:nvSpPr>
              <p:cNvPr id="30" name="矩形 29"/>
              <p:cNvSpPr/>
              <p:nvPr/>
            </p:nvSpPr>
            <p:spPr>
              <a:xfrm>
                <a:off x="362158" y="5869295"/>
                <a:ext cx="11762740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b="1" spc="2500" noProof="1">
                    <a:latin typeface="Century Gothic" panose="020B0502020202020204" pitchFamily="34" charset="0"/>
                    <a:ea typeface="+mj-ea"/>
                  </a:rPr>
                  <a:t>Computer Network Curriculum</a:t>
                </a:r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>
              <a:off x="6635" y="2936"/>
              <a:ext cx="12565" cy="754"/>
            </a:xfrm>
            <a:custGeom>
              <a:avLst/>
              <a:gdLst>
                <a:gd name="connsiteX0" fmla="*/ 265 w 12565"/>
                <a:gd name="connsiteY0" fmla="*/ 0 h 754"/>
                <a:gd name="connsiteX1" fmla="*/ 12565 w 12565"/>
                <a:gd name="connsiteY1" fmla="*/ 12 h 754"/>
                <a:gd name="connsiteX2" fmla="*/ 12565 w 12565"/>
                <a:gd name="connsiteY2" fmla="*/ 754 h 754"/>
                <a:gd name="connsiteX3" fmla="*/ 0 w 12565"/>
                <a:gd name="connsiteY3" fmla="*/ 754 h 754"/>
                <a:gd name="connsiteX4" fmla="*/ 265 w 12565"/>
                <a:gd name="connsiteY4" fmla="*/ 0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5" h="754">
                  <a:moveTo>
                    <a:pt x="265" y="0"/>
                  </a:moveTo>
                  <a:lnTo>
                    <a:pt x="12565" y="12"/>
                  </a:lnTo>
                  <a:lnTo>
                    <a:pt x="12565" y="754"/>
                  </a:lnTo>
                  <a:lnTo>
                    <a:pt x="0" y="754"/>
                  </a:lnTo>
                  <a:lnTo>
                    <a:pt x="265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0"/>
                  </a:schemeClr>
                </a:gs>
                <a:gs pos="0">
                  <a:srgbClr val="01A8EF">
                    <a:alpha val="57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评分原则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75CE743-4B05-4E7E-867E-7BBF60E98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847864"/>
              </p:ext>
            </p:extLst>
          </p:nvPr>
        </p:nvGraphicFramePr>
        <p:xfrm>
          <a:off x="1068513" y="1269026"/>
          <a:ext cx="10078947" cy="504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4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4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23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构成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比例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评价方式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评价内容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实验成绩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实验完成情况（实验验收）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部分实验需要当堂验收，验收结果作为报告评定的参考。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报告撰写情况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235">
                <a:tc rowSpan="3">
                  <a:txBody>
                    <a:bodyPr/>
                    <a:lstStyle/>
                    <a:p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MOOC</a:t>
                      </a:r>
                      <a:r>
                        <a:rPr lang="zh-CN" altLang="en-US" b="1" dirty="0"/>
                        <a:t>学习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视频视频观看进度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（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2.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MOOC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自行统计进度给出评分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章节测验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（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2.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章节测验题在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MOOC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平台上发出并完成，根据完成情况评分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3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期末在线测验（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MOOC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平台上参加在线期末测验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23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平时随堂考试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完成随堂测试（</a:t>
                      </a:r>
                      <a:r>
                        <a:rPr lang="en-US" altLang="zh-CN" dirty="0"/>
                        <a:t>3~4</a:t>
                      </a:r>
                      <a:r>
                        <a:rPr lang="zh-CN" altLang="en-US" dirty="0"/>
                        <a:t>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以随堂考的形式模拟期末考试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期末考试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闭卷考试，满分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考查课堂所讲知识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3901">
                <a:tc gridSpan="4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</a:rPr>
                        <a:t>备注：</a:t>
                      </a:r>
                      <a:endParaRPr lang="en-US" altLang="zh-CN" b="1" dirty="0">
                        <a:latin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20000"/>
                        </a:lnSpc>
                        <a:buAutoNum type="arabicPeriod"/>
                      </a:pP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课堂不点到。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【</a:t>
                      </a:r>
                      <a:r>
                        <a:rPr lang="zh-CN" altLang="en-US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实验到勤及报告提交次数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】+【</a:t>
                      </a:r>
                      <a:r>
                        <a:rPr lang="zh-CN" altLang="en-US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章节测验次数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】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少于总数的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2/3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，则取消期末考试资格</a:t>
                      </a:r>
                      <a:endParaRPr lang="en-US" altLang="zh-CN" baseline="0" dirty="0">
                        <a:latin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20000"/>
                        </a:lnSpc>
                        <a:buAutoNum type="arabicPeriod"/>
                      </a:pP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请注意：本班级的期末总成绩计算方式与其他班级可能有所差别，以本班级的评分规则为准。</a:t>
                      </a:r>
                      <a:endParaRPr lang="en-US" altLang="zh-CN" baseline="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52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教学原则</a:t>
            </a: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2BD7AAE7-C6DA-496A-AA40-3D07313DA267}"/>
              </a:ext>
            </a:extLst>
          </p:cNvPr>
          <p:cNvSpPr txBox="1"/>
          <p:nvPr/>
        </p:nvSpPr>
        <p:spPr>
          <a:xfrm>
            <a:off x="1058239" y="1250710"/>
            <a:ext cx="10068674" cy="9612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以下情况取消期末考试资格，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直接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Fail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实验课到勤及报告提交总数（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次）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章节测验（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4~5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次）少于总数的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2/3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（约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次）。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9B211A17-7514-466E-A9FB-643A5F895E70}"/>
              </a:ext>
            </a:extLst>
          </p:cNvPr>
          <p:cNvSpPr txBox="1"/>
          <p:nvPr/>
        </p:nvSpPr>
        <p:spPr>
          <a:xfrm>
            <a:off x="1058239" y="2719205"/>
            <a:ext cx="10068674" cy="961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除因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生病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紧急事情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等缘由且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提前请假有请假条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以外，实验课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不得随意请假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，否则将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不提供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补做实验的机会。对于不用去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Lab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完成的实验，将会在课前提前告知。</a:t>
            </a: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C6594AAA-A17F-490F-8A95-473611788FDA}"/>
              </a:ext>
            </a:extLst>
          </p:cNvPr>
          <p:cNvSpPr txBox="1"/>
          <p:nvPr/>
        </p:nvSpPr>
        <p:spPr>
          <a:xfrm>
            <a:off x="1058239" y="4187508"/>
            <a:ext cx="10068674" cy="961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实验报告、平时作业、随堂测试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严禁抄袭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，一旦发现两份报告、作业或者试卷重合度超过一定阈值，则均直接判定为零分。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这是红线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06663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教学原则</a:t>
            </a: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2BD7AAE7-C6DA-496A-AA40-3D07313DA267}"/>
              </a:ext>
            </a:extLst>
          </p:cNvPr>
          <p:cNvSpPr txBox="1"/>
          <p:nvPr/>
        </p:nvSpPr>
        <p:spPr>
          <a:xfrm>
            <a:off x="1058239" y="1250710"/>
            <a:ext cx="10068674" cy="14227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实验报告逾期原则：（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逾期超过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天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以上，成绩直接判定为为零，且视为本次报告未提交；（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）逾期三天以内，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每逾期半天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，则扣除应得成绩的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5%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；（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）因生病、紧急事情等不得不请假的缘由，且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事前向本人请假说明情况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的，可另行处理。</a:t>
            </a: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C6594AAA-A17F-490F-8A95-473611788FDA}"/>
              </a:ext>
            </a:extLst>
          </p:cNvPr>
          <p:cNvSpPr txBox="1"/>
          <p:nvPr/>
        </p:nvSpPr>
        <p:spPr>
          <a:xfrm>
            <a:off x="1058239" y="3192519"/>
            <a:ext cx="10068674" cy="1884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理论课不点到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，也不将理论课到勤情况作为成绩考核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的一部分。实验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课则视乎实验内容而定，即：若实验必须用到机房设备才能完成，则实验课必点到，未到课者，本次实验视为缺勤未做；若实验无需用到机房设备也可完成的，则学生只需去机房聆听关于实验内容和实验要求等讲解部分。讲解完成后，可自行决定是否留在机房做实验。</a:t>
            </a:r>
          </a:p>
        </p:txBody>
      </p:sp>
    </p:spTree>
    <p:extLst>
      <p:ext uri="{BB962C8B-B14F-4D97-AF65-F5344CB8AC3E}">
        <p14:creationId xmlns:p14="http://schemas.microsoft.com/office/powerpoint/2010/main" val="259261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个人简介</a:t>
            </a: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BB2FBCA3-C1B4-4E34-AFAF-3E4200404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45" y="1017461"/>
            <a:ext cx="6094813" cy="5042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133" tIns="40067" rIns="80133" bIns="40067">
            <a:spAutoFit/>
          </a:bodyPr>
          <a:lstStyle>
            <a:lvl1pPr marL="325438" indent="-325438" defTabSz="8715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715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715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715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715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姓  名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邹永攀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学  位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博士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单  位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物联网研究中心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职  称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副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教授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yongpan@szu.edu.cn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 Hour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：每周四晚上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19:30-21:30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办  公：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沧海校区致真楼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L6-603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室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教  育：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</a:rPr>
              <a:t>2009.9-2013.7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，西安交通大学，化工机械，本科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	        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</a:rPr>
              <a:t>2013.9-2017.2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，香港科技大学，计算机科学，博士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2017.9-2022.6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，深圳大学，计软学院，助理教授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	        2022.7 -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至今， 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深圳大学，计软学院，副教授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研  究：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可穿戴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移动计算、普适计算、人机交互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主  页：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https://yongpanzou.github.io/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80B617-A2F7-48B7-9780-82E6606AD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18" y="936065"/>
            <a:ext cx="4558138" cy="5715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79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个人简介</a:t>
            </a:r>
          </a:p>
        </p:txBody>
      </p:sp>
      <p:sp>
        <p:nvSpPr>
          <p:cNvPr id="54" name="圆角矩形 3">
            <a:extLst>
              <a:ext uri="{FF2B5EF4-FFF2-40B4-BE49-F238E27FC236}">
                <a16:creationId xmlns:a16="http://schemas.microsoft.com/office/drawing/2014/main" id="{3AB4887C-5B99-4802-8B7A-AE6A6690D4C5}"/>
              </a:ext>
            </a:extLst>
          </p:cNvPr>
          <p:cNvSpPr/>
          <p:nvPr/>
        </p:nvSpPr>
        <p:spPr>
          <a:xfrm>
            <a:off x="7988557" y="1878612"/>
            <a:ext cx="3582432" cy="2912514"/>
          </a:xfrm>
          <a:prstGeom prst="roundRect">
            <a:avLst>
              <a:gd name="adj" fmla="val 10986"/>
            </a:avLst>
          </a:prstGeom>
          <a:noFill/>
          <a:ln w="9525" cap="flat" cmpd="sng" algn="ctr">
            <a:solidFill>
              <a:srgbClr val="C42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D4D4D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E655974-01D8-4B4E-A27C-9B5408D8F7AA}"/>
              </a:ext>
            </a:extLst>
          </p:cNvPr>
          <p:cNvSpPr/>
          <p:nvPr/>
        </p:nvSpPr>
        <p:spPr bwMode="auto">
          <a:xfrm>
            <a:off x="7988557" y="2342854"/>
            <a:ext cx="3580404" cy="489241"/>
          </a:xfrm>
          <a:prstGeom prst="rect">
            <a:avLst/>
          </a:prstGeom>
          <a:solidFill>
            <a:srgbClr val="C4261D">
              <a:alpha val="50000"/>
            </a:srgbClr>
          </a:solidFill>
          <a:ln w="9525" cap="flat" cmpd="sng" algn="ctr">
            <a:solidFill>
              <a:srgbClr val="C4261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6" name="圆角矩形 3">
            <a:extLst>
              <a:ext uri="{FF2B5EF4-FFF2-40B4-BE49-F238E27FC236}">
                <a16:creationId xmlns:a16="http://schemas.microsoft.com/office/drawing/2014/main" id="{94F0D699-87FE-4FD5-A733-6A26CFB431A1}"/>
              </a:ext>
            </a:extLst>
          </p:cNvPr>
          <p:cNvSpPr/>
          <p:nvPr/>
        </p:nvSpPr>
        <p:spPr>
          <a:xfrm>
            <a:off x="367979" y="1884638"/>
            <a:ext cx="3568364" cy="2912514"/>
          </a:xfrm>
          <a:prstGeom prst="roundRect">
            <a:avLst>
              <a:gd name="adj" fmla="val 10986"/>
            </a:avLst>
          </a:prstGeom>
          <a:noFill/>
          <a:ln w="9525" cap="flat" cmpd="sng" algn="ctr">
            <a:solidFill>
              <a:srgbClr val="C42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D4D4D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EC62632-6305-4858-9F0D-629226079088}"/>
              </a:ext>
            </a:extLst>
          </p:cNvPr>
          <p:cNvSpPr/>
          <p:nvPr/>
        </p:nvSpPr>
        <p:spPr bwMode="auto">
          <a:xfrm>
            <a:off x="376992" y="2348880"/>
            <a:ext cx="3550107" cy="489241"/>
          </a:xfrm>
          <a:prstGeom prst="rect">
            <a:avLst/>
          </a:prstGeom>
          <a:solidFill>
            <a:srgbClr val="C4261D">
              <a:alpha val="50000"/>
            </a:srgbClr>
          </a:solidFill>
          <a:ln w="9525" cap="flat" cmpd="sng" algn="ctr">
            <a:solidFill>
              <a:srgbClr val="C4261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id="{F35040D5-BA24-41DD-B7CC-8488D4E7C169}"/>
              </a:ext>
            </a:extLst>
          </p:cNvPr>
          <p:cNvSpPr/>
          <p:nvPr/>
        </p:nvSpPr>
        <p:spPr bwMode="auto">
          <a:xfrm>
            <a:off x="3178703" y="2579055"/>
            <a:ext cx="854647" cy="254987"/>
          </a:xfrm>
          <a:custGeom>
            <a:avLst/>
            <a:gdLst>
              <a:gd name="T0" fmla="*/ 232 w 1301"/>
              <a:gd name="T1" fmla="*/ 71 h 400"/>
              <a:gd name="T2" fmla="*/ 1070 w 1301"/>
              <a:gd name="T3" fmla="*/ 71 h 400"/>
              <a:gd name="T4" fmla="*/ 1070 w 1301"/>
              <a:gd name="T5" fmla="*/ 329 h 400"/>
              <a:gd name="T6" fmla="*/ 232 w 1301"/>
              <a:gd name="T7" fmla="*/ 329 h 400"/>
              <a:gd name="T8" fmla="*/ 232 w 1301"/>
              <a:gd name="T9" fmla="*/ 7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1" h="400">
                <a:moveTo>
                  <a:pt x="232" y="71"/>
                </a:moveTo>
                <a:cubicBezTo>
                  <a:pt x="463" y="0"/>
                  <a:pt x="838" y="0"/>
                  <a:pt x="1070" y="71"/>
                </a:cubicBezTo>
                <a:cubicBezTo>
                  <a:pt x="1301" y="142"/>
                  <a:pt x="1301" y="258"/>
                  <a:pt x="1070" y="329"/>
                </a:cubicBezTo>
                <a:cubicBezTo>
                  <a:pt x="838" y="400"/>
                  <a:pt x="463" y="400"/>
                  <a:pt x="232" y="329"/>
                </a:cubicBezTo>
                <a:cubicBezTo>
                  <a:pt x="0" y="258"/>
                  <a:pt x="0" y="142"/>
                  <a:pt x="232" y="71"/>
                </a:cubicBezTo>
                <a:close/>
              </a:path>
            </a:pathLst>
          </a:custGeom>
          <a:solidFill>
            <a:srgbClr val="C2C1C1">
              <a:lumMod val="8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FD993CF0-9660-4B3A-B846-9911E2D13B7D}"/>
              </a:ext>
            </a:extLst>
          </p:cNvPr>
          <p:cNvSpPr/>
          <p:nvPr/>
        </p:nvSpPr>
        <p:spPr bwMode="auto">
          <a:xfrm>
            <a:off x="3178703" y="3903634"/>
            <a:ext cx="854647" cy="253139"/>
          </a:xfrm>
          <a:custGeom>
            <a:avLst/>
            <a:gdLst>
              <a:gd name="T0" fmla="*/ 232 w 1301"/>
              <a:gd name="T1" fmla="*/ 71 h 399"/>
              <a:gd name="T2" fmla="*/ 1070 w 1301"/>
              <a:gd name="T3" fmla="*/ 71 h 399"/>
              <a:gd name="T4" fmla="*/ 1070 w 1301"/>
              <a:gd name="T5" fmla="*/ 328 h 399"/>
              <a:gd name="T6" fmla="*/ 232 w 1301"/>
              <a:gd name="T7" fmla="*/ 328 h 399"/>
              <a:gd name="T8" fmla="*/ 232 w 1301"/>
              <a:gd name="T9" fmla="*/ 71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1" h="399">
                <a:moveTo>
                  <a:pt x="232" y="71"/>
                </a:moveTo>
                <a:cubicBezTo>
                  <a:pt x="463" y="0"/>
                  <a:pt x="838" y="0"/>
                  <a:pt x="1070" y="71"/>
                </a:cubicBezTo>
                <a:cubicBezTo>
                  <a:pt x="1301" y="142"/>
                  <a:pt x="1301" y="257"/>
                  <a:pt x="1070" y="328"/>
                </a:cubicBezTo>
                <a:cubicBezTo>
                  <a:pt x="838" y="399"/>
                  <a:pt x="463" y="399"/>
                  <a:pt x="232" y="328"/>
                </a:cubicBezTo>
                <a:cubicBezTo>
                  <a:pt x="0" y="257"/>
                  <a:pt x="0" y="142"/>
                  <a:pt x="232" y="71"/>
                </a:cubicBezTo>
                <a:close/>
              </a:path>
            </a:pathLst>
          </a:custGeom>
          <a:solidFill>
            <a:srgbClr val="C2C1C1">
              <a:lumMod val="8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A8B500F-1CC2-41F1-97E4-A4222C66A02F}"/>
              </a:ext>
            </a:extLst>
          </p:cNvPr>
          <p:cNvSpPr/>
          <p:nvPr/>
        </p:nvSpPr>
        <p:spPr bwMode="auto">
          <a:xfrm>
            <a:off x="3380615" y="2368938"/>
            <a:ext cx="5029485" cy="2027399"/>
          </a:xfrm>
          <a:prstGeom prst="ellipse">
            <a:avLst/>
          </a:prstGeom>
          <a:noFill/>
          <a:ln w="9525" cap="flat">
            <a:solidFill>
              <a:srgbClr val="C2C1C1">
                <a:lumMod val="50000"/>
              </a:srgb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A6BB8397-BB48-4C35-9F0B-6E9F980FCD5F}"/>
              </a:ext>
            </a:extLst>
          </p:cNvPr>
          <p:cNvSpPr/>
          <p:nvPr/>
        </p:nvSpPr>
        <p:spPr bwMode="auto">
          <a:xfrm>
            <a:off x="3823938" y="2693271"/>
            <a:ext cx="4217864" cy="1260312"/>
          </a:xfrm>
          <a:custGeom>
            <a:avLst/>
            <a:gdLst>
              <a:gd name="T0" fmla="*/ 541 w 3043"/>
              <a:gd name="T1" fmla="*/ 166 h 935"/>
              <a:gd name="T2" fmla="*/ 2502 w 3043"/>
              <a:gd name="T3" fmla="*/ 166 h 935"/>
              <a:gd name="T4" fmla="*/ 2502 w 3043"/>
              <a:gd name="T5" fmla="*/ 769 h 935"/>
              <a:gd name="T6" fmla="*/ 541 w 3043"/>
              <a:gd name="T7" fmla="*/ 769 h 935"/>
              <a:gd name="T8" fmla="*/ 541 w 3043"/>
              <a:gd name="T9" fmla="*/ 166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3" h="935">
                <a:moveTo>
                  <a:pt x="541" y="166"/>
                </a:moveTo>
                <a:cubicBezTo>
                  <a:pt x="1082" y="0"/>
                  <a:pt x="1960" y="0"/>
                  <a:pt x="2502" y="166"/>
                </a:cubicBezTo>
                <a:cubicBezTo>
                  <a:pt x="3043" y="333"/>
                  <a:pt x="3043" y="603"/>
                  <a:pt x="2502" y="769"/>
                </a:cubicBezTo>
                <a:cubicBezTo>
                  <a:pt x="1960" y="935"/>
                  <a:pt x="1082" y="935"/>
                  <a:pt x="541" y="769"/>
                </a:cubicBezTo>
                <a:cubicBezTo>
                  <a:pt x="0" y="603"/>
                  <a:pt x="0" y="333"/>
                  <a:pt x="541" y="166"/>
                </a:cubicBezTo>
                <a:close/>
              </a:path>
            </a:pathLst>
          </a:custGeom>
          <a:solidFill>
            <a:srgbClr val="FF9900">
              <a:lumMod val="20000"/>
              <a:lumOff val="80000"/>
              <a:alpha val="70000"/>
            </a:srgbClr>
          </a:solidFill>
          <a:ln w="174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TextBox 52">
            <a:extLst>
              <a:ext uri="{FF2B5EF4-FFF2-40B4-BE49-F238E27FC236}">
                <a16:creationId xmlns:a16="http://schemas.microsoft.com/office/drawing/2014/main" id="{1167E869-4894-4C5B-9151-342B2826C76E}"/>
              </a:ext>
            </a:extLst>
          </p:cNvPr>
          <p:cNvSpPr txBox="1"/>
          <p:nvPr/>
        </p:nvSpPr>
        <p:spPr>
          <a:xfrm>
            <a:off x="2214737" y="1346445"/>
            <a:ext cx="1423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</a:t>
            </a:r>
            <a:endParaRPr lang="en-US" altLang="zh-CN" sz="24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3">
            <a:extLst>
              <a:ext uri="{FF2B5EF4-FFF2-40B4-BE49-F238E27FC236}">
                <a16:creationId xmlns:a16="http://schemas.microsoft.com/office/drawing/2014/main" id="{AD29E8D4-001F-48F2-92DA-687A04BE9BF4}"/>
              </a:ext>
            </a:extLst>
          </p:cNvPr>
          <p:cNvSpPr txBox="1"/>
          <p:nvPr/>
        </p:nvSpPr>
        <p:spPr>
          <a:xfrm>
            <a:off x="627802" y="1981550"/>
            <a:ext cx="3089540" cy="14989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两门本科生课程共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576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学时；一门研究生课程共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20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学时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课程总门次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门，测评排名前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30%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门，前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50%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</a:rPr>
              <a:t>门</a:t>
            </a:r>
          </a:p>
        </p:txBody>
      </p:sp>
      <p:sp>
        <p:nvSpPr>
          <p:cNvPr id="64" name="TextBox 54">
            <a:extLst>
              <a:ext uri="{FF2B5EF4-FFF2-40B4-BE49-F238E27FC236}">
                <a16:creationId xmlns:a16="http://schemas.microsoft.com/office/drawing/2014/main" id="{1C9C587C-C3E5-464D-B9C3-442E69455D11}"/>
              </a:ext>
            </a:extLst>
          </p:cNvPr>
          <p:cNvSpPr txBox="1"/>
          <p:nvPr/>
        </p:nvSpPr>
        <p:spPr>
          <a:xfrm>
            <a:off x="8236271" y="1340768"/>
            <a:ext cx="1683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毕设</a:t>
            </a:r>
            <a:endParaRPr lang="en-US" altLang="zh-CN" sz="24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55">
            <a:extLst>
              <a:ext uri="{FF2B5EF4-FFF2-40B4-BE49-F238E27FC236}">
                <a16:creationId xmlns:a16="http://schemas.microsoft.com/office/drawing/2014/main" id="{AE994CA8-4EF1-411E-A2A0-71B31B0A5E32}"/>
              </a:ext>
            </a:extLst>
          </p:cNvPr>
          <p:cNvSpPr txBox="1"/>
          <p:nvPr/>
        </p:nvSpPr>
        <p:spPr>
          <a:xfrm>
            <a:off x="8236271" y="1840200"/>
            <a:ext cx="3334718" cy="775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已指导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15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人次，共计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180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学时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2018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年度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百篇优毕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指导教师</a:t>
            </a:r>
          </a:p>
        </p:txBody>
      </p:sp>
      <p:sp>
        <p:nvSpPr>
          <p:cNvPr id="66" name="TextBox 56">
            <a:extLst>
              <a:ext uri="{FF2B5EF4-FFF2-40B4-BE49-F238E27FC236}">
                <a16:creationId xmlns:a16="http://schemas.microsoft.com/office/drawing/2014/main" id="{ACE5A846-F292-4622-B5DD-DBCAB5E2A351}"/>
              </a:ext>
            </a:extLst>
          </p:cNvPr>
          <p:cNvSpPr txBox="1"/>
          <p:nvPr/>
        </p:nvSpPr>
        <p:spPr>
          <a:xfrm>
            <a:off x="2780992" y="4165504"/>
            <a:ext cx="854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教改</a:t>
            </a:r>
            <a:endParaRPr lang="en-US" altLang="zh-CN" sz="24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57">
            <a:extLst>
              <a:ext uri="{FF2B5EF4-FFF2-40B4-BE49-F238E27FC236}">
                <a16:creationId xmlns:a16="http://schemas.microsoft.com/office/drawing/2014/main" id="{91FC7F1D-AB46-4D7A-8781-D8339D990901}"/>
              </a:ext>
            </a:extLst>
          </p:cNvPr>
          <p:cNvSpPr txBox="1"/>
          <p:nvPr/>
        </p:nvSpPr>
        <p:spPr>
          <a:xfrm>
            <a:off x="548132" y="4633789"/>
            <a:ext cx="3089540" cy="14875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“教学新秀”精进计划教研项目（当年全校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仅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10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项</a:t>
            </a:r>
            <a:r>
              <a:rPr lang="zh-CN" altLang="en-US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）</a:t>
            </a:r>
            <a:endParaRPr lang="en-US" altLang="zh-CN" dirty="0">
              <a:solidFill>
                <a:srgbClr val="080808"/>
              </a:solidFill>
              <a:latin typeface="Times New Roman" panose="02020603050405020304" pitchFamily="18" charset="0"/>
              <a:ea typeface="微软雅黑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深圳大学教学改革研究项目</a:t>
            </a:r>
            <a:endParaRPr lang="en-US" altLang="zh-CN" dirty="0">
              <a:solidFill>
                <a:srgbClr val="080808"/>
              </a:solidFill>
              <a:latin typeface="Times New Roman" panose="02020603050405020304" pitchFamily="18" charset="0"/>
              <a:ea typeface="微软雅黑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计算机网络课程</a:t>
            </a:r>
            <a:r>
              <a:rPr lang="en-US" altLang="zh-CN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MOOC</a:t>
            </a:r>
            <a:r>
              <a:rPr lang="zh-CN" altLang="en-US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优化</a:t>
            </a:r>
          </a:p>
        </p:txBody>
      </p:sp>
      <p:sp>
        <p:nvSpPr>
          <p:cNvPr id="68" name="TextBox 61">
            <a:extLst>
              <a:ext uri="{FF2B5EF4-FFF2-40B4-BE49-F238E27FC236}">
                <a16:creationId xmlns:a16="http://schemas.microsoft.com/office/drawing/2014/main" id="{882AC460-A5AB-4B12-9065-AED47CB3F7D7}"/>
              </a:ext>
            </a:extLst>
          </p:cNvPr>
          <p:cNvSpPr txBox="1"/>
          <p:nvPr/>
        </p:nvSpPr>
        <p:spPr>
          <a:xfrm>
            <a:off x="8236271" y="4162787"/>
            <a:ext cx="1483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endParaRPr lang="en-US" altLang="zh-CN" sz="24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2">
            <a:extLst>
              <a:ext uri="{FF2B5EF4-FFF2-40B4-BE49-F238E27FC236}">
                <a16:creationId xmlns:a16="http://schemas.microsoft.com/office/drawing/2014/main" id="{BDB7321C-BC98-46A7-94CF-19A696CB1E24}"/>
              </a:ext>
            </a:extLst>
          </p:cNvPr>
          <p:cNvSpPr txBox="1"/>
          <p:nvPr/>
        </p:nvSpPr>
        <p:spPr>
          <a:xfrm>
            <a:off x="8184260" y="4651447"/>
            <a:ext cx="338470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校青年教师讲课竞赛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二等奖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/>
            </a:endParaRPr>
          </a:p>
          <a:p>
            <a:pPr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（我院预长聘教师目前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最佳成绩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）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青年教师教学能力培养项目结题</a:t>
            </a:r>
            <a:r>
              <a:rPr lang="zh-CN" altLang="en-US" sz="1600" b="1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“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优秀</a:t>
            </a:r>
            <a:r>
              <a:rPr lang="zh-CN" altLang="en-US" sz="1600" b="1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”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（当年我院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仅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/>
              </a:rPr>
              <a:t>项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）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/>
              </a:rPr>
              <a:t>优秀本科教师奖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/>
            </a:endParaRPr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2376CA23-B0DA-4B1E-A86F-B31D4CA5EF61}"/>
              </a:ext>
            </a:extLst>
          </p:cNvPr>
          <p:cNvSpPr/>
          <p:nvPr/>
        </p:nvSpPr>
        <p:spPr bwMode="auto">
          <a:xfrm>
            <a:off x="5073991" y="3076290"/>
            <a:ext cx="1748003" cy="522310"/>
          </a:xfrm>
          <a:custGeom>
            <a:avLst/>
            <a:gdLst>
              <a:gd name="T0" fmla="*/ 541 w 3043"/>
              <a:gd name="T1" fmla="*/ 166 h 935"/>
              <a:gd name="T2" fmla="*/ 2502 w 3043"/>
              <a:gd name="T3" fmla="*/ 166 h 935"/>
              <a:gd name="T4" fmla="*/ 2502 w 3043"/>
              <a:gd name="T5" fmla="*/ 769 h 935"/>
              <a:gd name="T6" fmla="*/ 541 w 3043"/>
              <a:gd name="T7" fmla="*/ 769 h 935"/>
              <a:gd name="T8" fmla="*/ 541 w 3043"/>
              <a:gd name="T9" fmla="*/ 166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3" h="935">
                <a:moveTo>
                  <a:pt x="541" y="166"/>
                </a:moveTo>
                <a:cubicBezTo>
                  <a:pt x="1082" y="0"/>
                  <a:pt x="1960" y="0"/>
                  <a:pt x="2502" y="166"/>
                </a:cubicBezTo>
                <a:cubicBezTo>
                  <a:pt x="3043" y="333"/>
                  <a:pt x="3043" y="603"/>
                  <a:pt x="2502" y="769"/>
                </a:cubicBezTo>
                <a:cubicBezTo>
                  <a:pt x="1960" y="935"/>
                  <a:pt x="1082" y="935"/>
                  <a:pt x="541" y="769"/>
                </a:cubicBezTo>
                <a:cubicBezTo>
                  <a:pt x="0" y="603"/>
                  <a:pt x="0" y="333"/>
                  <a:pt x="541" y="166"/>
                </a:cubicBezTo>
                <a:close/>
              </a:path>
            </a:pathLst>
          </a:custGeom>
          <a:solidFill>
            <a:srgbClr val="999999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dirty="0">
              <a:solidFill>
                <a:srgbClr val="FF9900"/>
              </a:solidFill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Freeform 9">
            <a:extLst>
              <a:ext uri="{FF2B5EF4-FFF2-40B4-BE49-F238E27FC236}">
                <a16:creationId xmlns:a16="http://schemas.microsoft.com/office/drawing/2014/main" id="{EA48AF64-FB1C-4F94-B77F-93429AE7675F}"/>
              </a:ext>
            </a:extLst>
          </p:cNvPr>
          <p:cNvSpPr/>
          <p:nvPr/>
        </p:nvSpPr>
        <p:spPr bwMode="auto">
          <a:xfrm>
            <a:off x="7867334" y="3863968"/>
            <a:ext cx="854647" cy="253139"/>
          </a:xfrm>
          <a:custGeom>
            <a:avLst/>
            <a:gdLst>
              <a:gd name="T0" fmla="*/ 232 w 1302"/>
              <a:gd name="T1" fmla="*/ 71 h 399"/>
              <a:gd name="T2" fmla="*/ 1070 w 1302"/>
              <a:gd name="T3" fmla="*/ 71 h 399"/>
              <a:gd name="T4" fmla="*/ 1070 w 1302"/>
              <a:gd name="T5" fmla="*/ 328 h 399"/>
              <a:gd name="T6" fmla="*/ 232 w 1302"/>
              <a:gd name="T7" fmla="*/ 328 h 399"/>
              <a:gd name="T8" fmla="*/ 232 w 1302"/>
              <a:gd name="T9" fmla="*/ 71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2" h="399">
                <a:moveTo>
                  <a:pt x="232" y="71"/>
                </a:moveTo>
                <a:cubicBezTo>
                  <a:pt x="463" y="0"/>
                  <a:pt x="839" y="0"/>
                  <a:pt x="1070" y="71"/>
                </a:cubicBezTo>
                <a:cubicBezTo>
                  <a:pt x="1302" y="142"/>
                  <a:pt x="1302" y="257"/>
                  <a:pt x="1070" y="328"/>
                </a:cubicBezTo>
                <a:cubicBezTo>
                  <a:pt x="839" y="399"/>
                  <a:pt x="463" y="399"/>
                  <a:pt x="232" y="328"/>
                </a:cubicBezTo>
                <a:cubicBezTo>
                  <a:pt x="0" y="257"/>
                  <a:pt x="0" y="142"/>
                  <a:pt x="232" y="71"/>
                </a:cubicBezTo>
                <a:close/>
              </a:path>
            </a:pathLst>
          </a:custGeom>
          <a:solidFill>
            <a:srgbClr val="C2C1C1">
              <a:lumMod val="8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72" name="Freeform 10">
            <a:extLst>
              <a:ext uri="{FF2B5EF4-FFF2-40B4-BE49-F238E27FC236}">
                <a16:creationId xmlns:a16="http://schemas.microsoft.com/office/drawing/2014/main" id="{E2EFEE9F-C732-4A40-ABEE-35FD362D8F44}"/>
              </a:ext>
            </a:extLst>
          </p:cNvPr>
          <p:cNvSpPr/>
          <p:nvPr/>
        </p:nvSpPr>
        <p:spPr bwMode="auto">
          <a:xfrm>
            <a:off x="7808947" y="2527216"/>
            <a:ext cx="854647" cy="254987"/>
          </a:xfrm>
          <a:custGeom>
            <a:avLst/>
            <a:gdLst>
              <a:gd name="T0" fmla="*/ 232 w 1302"/>
              <a:gd name="T1" fmla="*/ 71 h 400"/>
              <a:gd name="T2" fmla="*/ 1070 w 1302"/>
              <a:gd name="T3" fmla="*/ 71 h 400"/>
              <a:gd name="T4" fmla="*/ 1070 w 1302"/>
              <a:gd name="T5" fmla="*/ 329 h 400"/>
              <a:gd name="T6" fmla="*/ 232 w 1302"/>
              <a:gd name="T7" fmla="*/ 329 h 400"/>
              <a:gd name="T8" fmla="*/ 232 w 1302"/>
              <a:gd name="T9" fmla="*/ 7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2" h="400">
                <a:moveTo>
                  <a:pt x="232" y="71"/>
                </a:moveTo>
                <a:cubicBezTo>
                  <a:pt x="463" y="0"/>
                  <a:pt x="839" y="0"/>
                  <a:pt x="1070" y="71"/>
                </a:cubicBezTo>
                <a:cubicBezTo>
                  <a:pt x="1302" y="142"/>
                  <a:pt x="1302" y="258"/>
                  <a:pt x="1070" y="329"/>
                </a:cubicBezTo>
                <a:cubicBezTo>
                  <a:pt x="839" y="400"/>
                  <a:pt x="463" y="400"/>
                  <a:pt x="232" y="329"/>
                </a:cubicBezTo>
                <a:cubicBezTo>
                  <a:pt x="0" y="258"/>
                  <a:pt x="0" y="142"/>
                  <a:pt x="232" y="71"/>
                </a:cubicBezTo>
                <a:close/>
              </a:path>
            </a:pathLst>
          </a:custGeom>
          <a:solidFill>
            <a:srgbClr val="C2C1C1">
              <a:lumMod val="8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Line 11">
            <a:extLst>
              <a:ext uri="{FF2B5EF4-FFF2-40B4-BE49-F238E27FC236}">
                <a16:creationId xmlns:a16="http://schemas.microsoft.com/office/drawing/2014/main" id="{2A5545AE-2787-4BE1-BA72-121D7C4384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5036" y="3552706"/>
            <a:ext cx="1164707" cy="455621"/>
          </a:xfrm>
          <a:prstGeom prst="line">
            <a:avLst/>
          </a:prstGeom>
          <a:noFill/>
          <a:ln w="9525" cap="flat">
            <a:solidFill>
              <a:srgbClr val="C2C1C1">
                <a:lumMod val="50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Line 12">
            <a:extLst>
              <a:ext uri="{FF2B5EF4-FFF2-40B4-BE49-F238E27FC236}">
                <a16:creationId xmlns:a16="http://schemas.microsoft.com/office/drawing/2014/main" id="{25AB3EA4-7DB9-4325-BF13-910061D9A5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2946" y="2754486"/>
            <a:ext cx="1205662" cy="360307"/>
          </a:xfrm>
          <a:prstGeom prst="line">
            <a:avLst/>
          </a:prstGeom>
          <a:noFill/>
          <a:ln w="9525" cap="flat">
            <a:solidFill>
              <a:srgbClr val="C2C1C1">
                <a:lumMod val="50000"/>
              </a:srgbClr>
            </a:solidFill>
            <a:prstDash val="dash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75" name="Line 13">
            <a:extLst>
              <a:ext uri="{FF2B5EF4-FFF2-40B4-BE49-F238E27FC236}">
                <a16:creationId xmlns:a16="http://schemas.microsoft.com/office/drawing/2014/main" id="{D30913BC-A838-4CE0-9824-025C375E23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78298" y="2754486"/>
            <a:ext cx="1251447" cy="375088"/>
          </a:xfrm>
          <a:prstGeom prst="line">
            <a:avLst/>
          </a:prstGeom>
          <a:noFill/>
          <a:ln w="9525" cap="flat">
            <a:solidFill>
              <a:srgbClr val="C2C1C1">
                <a:lumMod val="50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sp>
        <p:nvSpPr>
          <p:cNvPr id="76" name="Line 14">
            <a:extLst>
              <a:ext uri="{FF2B5EF4-FFF2-40B4-BE49-F238E27FC236}">
                <a16:creationId xmlns:a16="http://schemas.microsoft.com/office/drawing/2014/main" id="{598B1535-6892-45FC-9E2F-7D9D60409A1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92944" y="3565639"/>
            <a:ext cx="1142704" cy="410965"/>
          </a:xfrm>
          <a:prstGeom prst="line">
            <a:avLst/>
          </a:prstGeom>
          <a:noFill/>
          <a:ln w="9525" cap="flat">
            <a:solidFill>
              <a:srgbClr val="C2C1C1">
                <a:lumMod val="50000"/>
              </a:srgbClr>
            </a:solidFill>
            <a:prstDash val="dash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4E896C7-1E58-4393-B022-23F8A11C169C}"/>
              </a:ext>
            </a:extLst>
          </p:cNvPr>
          <p:cNvGrpSpPr/>
          <p:nvPr/>
        </p:nvGrpSpPr>
        <p:grpSpPr>
          <a:xfrm>
            <a:off x="5888429" y="1833520"/>
            <a:ext cx="1306049" cy="1503925"/>
            <a:chOff x="6205538" y="2856647"/>
            <a:chExt cx="1156365" cy="137477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C035FFAE-15B6-4609-8985-40F7D26E1A2D}"/>
                </a:ext>
              </a:extLst>
            </p:cNvPr>
            <p:cNvSpPr/>
            <p:nvPr/>
          </p:nvSpPr>
          <p:spPr bwMode="auto">
            <a:xfrm>
              <a:off x="6280149" y="2856647"/>
              <a:ext cx="1081754" cy="743828"/>
            </a:xfrm>
            <a:custGeom>
              <a:avLst/>
              <a:gdLst>
                <a:gd name="T0" fmla="*/ 976 w 976"/>
                <a:gd name="T1" fmla="*/ 0 h 667"/>
                <a:gd name="T2" fmla="*/ 0 w 976"/>
                <a:gd name="T3" fmla="*/ 0 h 667"/>
                <a:gd name="T4" fmla="*/ 0 w 976"/>
                <a:gd name="T5" fmla="*/ 667 h 667"/>
                <a:gd name="T6" fmla="*/ 976 w 976"/>
                <a:gd name="T7" fmla="*/ 667 h 667"/>
                <a:gd name="T8" fmla="*/ 666 w 976"/>
                <a:gd name="T9" fmla="*/ 334 h 667"/>
                <a:gd name="T10" fmla="*/ 976 w 976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6" h="667">
                  <a:moveTo>
                    <a:pt x="976" y="0"/>
                  </a:moveTo>
                  <a:lnTo>
                    <a:pt x="0" y="0"/>
                  </a:lnTo>
                  <a:lnTo>
                    <a:pt x="0" y="667"/>
                  </a:lnTo>
                  <a:lnTo>
                    <a:pt x="976" y="667"/>
                  </a:lnTo>
                  <a:lnTo>
                    <a:pt x="666" y="3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C4261D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9" name="Rectangle 20">
              <a:extLst>
                <a:ext uri="{FF2B5EF4-FFF2-40B4-BE49-F238E27FC236}">
                  <a16:creationId xmlns:a16="http://schemas.microsoft.com/office/drawing/2014/main" id="{F2C042A6-3AF8-4C80-89D2-78E363DEB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856647"/>
              <a:ext cx="53975" cy="137477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9507426-04F0-4EB3-81DA-702F93A2AF99}"/>
              </a:ext>
            </a:extLst>
          </p:cNvPr>
          <p:cNvGrpSpPr/>
          <p:nvPr/>
        </p:nvGrpSpPr>
        <p:grpSpPr>
          <a:xfrm>
            <a:off x="3703599" y="1808110"/>
            <a:ext cx="572926" cy="916288"/>
            <a:chOff x="8433037" y="2436287"/>
            <a:chExt cx="719137" cy="1187450"/>
          </a:xfrm>
          <a:solidFill>
            <a:srgbClr val="4D4D4D"/>
          </a:solidFill>
        </p:grpSpPr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352B4CFD-308A-4C15-8E3B-E014E7956284}"/>
                </a:ext>
              </a:extLst>
            </p:cNvPr>
            <p:cNvSpPr/>
            <p:nvPr/>
          </p:nvSpPr>
          <p:spPr bwMode="auto">
            <a:xfrm>
              <a:off x="8433037" y="2436287"/>
              <a:ext cx="719137" cy="1187450"/>
            </a:xfrm>
            <a:custGeom>
              <a:avLst/>
              <a:gdLst>
                <a:gd name="T0" fmla="*/ 420 w 840"/>
                <a:gd name="T1" fmla="*/ 0 h 1380"/>
                <a:gd name="T2" fmla="*/ 840 w 840"/>
                <a:gd name="T3" fmla="*/ 420 h 1380"/>
                <a:gd name="T4" fmla="*/ 717 w 840"/>
                <a:gd name="T5" fmla="*/ 802 h 1380"/>
                <a:gd name="T6" fmla="*/ 420 w 840"/>
                <a:gd name="T7" fmla="*/ 1380 h 1380"/>
                <a:gd name="T8" fmla="*/ 122 w 840"/>
                <a:gd name="T9" fmla="*/ 800 h 1380"/>
                <a:gd name="T10" fmla="*/ 0 w 840"/>
                <a:gd name="T11" fmla="*/ 420 h 1380"/>
                <a:gd name="T12" fmla="*/ 420 w 840"/>
                <a:gd name="T13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380">
                  <a:moveTo>
                    <a:pt x="420" y="0"/>
                  </a:moveTo>
                  <a:cubicBezTo>
                    <a:pt x="652" y="0"/>
                    <a:pt x="840" y="188"/>
                    <a:pt x="840" y="420"/>
                  </a:cubicBezTo>
                  <a:cubicBezTo>
                    <a:pt x="840" y="536"/>
                    <a:pt x="779" y="686"/>
                    <a:pt x="717" y="802"/>
                  </a:cubicBezTo>
                  <a:lnTo>
                    <a:pt x="420" y="1380"/>
                  </a:lnTo>
                  <a:lnTo>
                    <a:pt x="122" y="800"/>
                  </a:lnTo>
                  <a:cubicBezTo>
                    <a:pt x="74" y="708"/>
                    <a:pt x="9" y="531"/>
                    <a:pt x="0" y="420"/>
                  </a:cubicBezTo>
                  <a:cubicBezTo>
                    <a:pt x="0" y="188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C4261D"/>
            </a:solidFill>
            <a:ln w="19050" cap="flat">
              <a:solidFill>
                <a:srgbClr val="C2C1C1"/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C2C1C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FE5C52E7-4D12-44B7-AEB8-54D4487A4A63}"/>
                </a:ext>
              </a:extLst>
            </p:cNvPr>
            <p:cNvSpPr/>
            <p:nvPr/>
          </p:nvSpPr>
          <p:spPr>
            <a:xfrm>
              <a:off x="8551881" y="2580381"/>
              <a:ext cx="457148" cy="6780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2C1C1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2C1C1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39F75833-14BF-4FB4-95A8-6DDCE9936CA4}"/>
              </a:ext>
            </a:extLst>
          </p:cNvPr>
          <p:cNvSpPr/>
          <p:nvPr/>
        </p:nvSpPr>
        <p:spPr>
          <a:xfrm>
            <a:off x="5982851" y="1975719"/>
            <a:ext cx="948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F8F8F8"/>
                </a:solidFill>
                <a:latin typeface="微软雅黑"/>
                <a:ea typeface="微软雅黑"/>
              </a:rPr>
              <a:t>教书</a:t>
            </a:r>
            <a:endParaRPr lang="en-US" altLang="zh-CN" sz="24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B188C77-E144-4C77-BB6C-CB65C01829AD}"/>
              </a:ext>
            </a:extLst>
          </p:cNvPr>
          <p:cNvGrpSpPr/>
          <p:nvPr/>
        </p:nvGrpSpPr>
        <p:grpSpPr>
          <a:xfrm>
            <a:off x="7612146" y="1839252"/>
            <a:ext cx="572926" cy="916288"/>
            <a:chOff x="7625347" y="2476644"/>
            <a:chExt cx="719137" cy="1187450"/>
          </a:xfrm>
        </p:grpSpPr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8313BC29-3D67-48DE-A9F2-1EE2E7BA62F3}"/>
                </a:ext>
              </a:extLst>
            </p:cNvPr>
            <p:cNvSpPr/>
            <p:nvPr/>
          </p:nvSpPr>
          <p:spPr bwMode="auto">
            <a:xfrm>
              <a:off x="7625347" y="2476644"/>
              <a:ext cx="719137" cy="1187450"/>
            </a:xfrm>
            <a:custGeom>
              <a:avLst/>
              <a:gdLst>
                <a:gd name="T0" fmla="*/ 420 w 840"/>
                <a:gd name="T1" fmla="*/ 0 h 1380"/>
                <a:gd name="T2" fmla="*/ 840 w 840"/>
                <a:gd name="T3" fmla="*/ 420 h 1380"/>
                <a:gd name="T4" fmla="*/ 717 w 840"/>
                <a:gd name="T5" fmla="*/ 802 h 1380"/>
                <a:gd name="T6" fmla="*/ 420 w 840"/>
                <a:gd name="T7" fmla="*/ 1380 h 1380"/>
                <a:gd name="T8" fmla="*/ 122 w 840"/>
                <a:gd name="T9" fmla="*/ 800 h 1380"/>
                <a:gd name="T10" fmla="*/ 0 w 840"/>
                <a:gd name="T11" fmla="*/ 420 h 1380"/>
                <a:gd name="T12" fmla="*/ 420 w 840"/>
                <a:gd name="T13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380">
                  <a:moveTo>
                    <a:pt x="420" y="0"/>
                  </a:moveTo>
                  <a:cubicBezTo>
                    <a:pt x="652" y="0"/>
                    <a:pt x="840" y="188"/>
                    <a:pt x="840" y="420"/>
                  </a:cubicBezTo>
                  <a:cubicBezTo>
                    <a:pt x="840" y="536"/>
                    <a:pt x="779" y="686"/>
                    <a:pt x="717" y="802"/>
                  </a:cubicBezTo>
                  <a:lnTo>
                    <a:pt x="420" y="1380"/>
                  </a:lnTo>
                  <a:lnTo>
                    <a:pt x="122" y="800"/>
                  </a:lnTo>
                  <a:cubicBezTo>
                    <a:pt x="74" y="708"/>
                    <a:pt x="9" y="531"/>
                    <a:pt x="0" y="420"/>
                  </a:cubicBezTo>
                  <a:cubicBezTo>
                    <a:pt x="0" y="188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C4261D"/>
            </a:solidFill>
            <a:ln w="19050" cap="flat">
              <a:solidFill>
                <a:srgbClr val="C2C1C1"/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C2C1C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3956DFB-616A-4BB0-B4B9-0CCE2DF7C2FD}"/>
                </a:ext>
              </a:extLst>
            </p:cNvPr>
            <p:cNvSpPr/>
            <p:nvPr/>
          </p:nvSpPr>
          <p:spPr>
            <a:xfrm>
              <a:off x="7739282" y="2611178"/>
              <a:ext cx="495377" cy="6780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2C1C1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</a:rPr>
                <a:t>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2C1C1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32C8FF3-6005-4996-B138-4D3D6C6B2628}"/>
              </a:ext>
            </a:extLst>
          </p:cNvPr>
          <p:cNvGrpSpPr/>
          <p:nvPr/>
        </p:nvGrpSpPr>
        <p:grpSpPr>
          <a:xfrm>
            <a:off x="3707108" y="3121068"/>
            <a:ext cx="572926" cy="916287"/>
            <a:chOff x="8437442" y="2394442"/>
            <a:chExt cx="719137" cy="1187450"/>
          </a:xfrm>
        </p:grpSpPr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8942CA6E-4B7D-47D8-BBB8-4661DF6966D7}"/>
                </a:ext>
              </a:extLst>
            </p:cNvPr>
            <p:cNvSpPr/>
            <p:nvPr/>
          </p:nvSpPr>
          <p:spPr bwMode="auto">
            <a:xfrm>
              <a:off x="8437442" y="2394442"/>
              <a:ext cx="719137" cy="1187450"/>
            </a:xfrm>
            <a:custGeom>
              <a:avLst/>
              <a:gdLst>
                <a:gd name="T0" fmla="*/ 420 w 840"/>
                <a:gd name="T1" fmla="*/ 0 h 1380"/>
                <a:gd name="T2" fmla="*/ 840 w 840"/>
                <a:gd name="T3" fmla="*/ 420 h 1380"/>
                <a:gd name="T4" fmla="*/ 717 w 840"/>
                <a:gd name="T5" fmla="*/ 802 h 1380"/>
                <a:gd name="T6" fmla="*/ 420 w 840"/>
                <a:gd name="T7" fmla="*/ 1380 h 1380"/>
                <a:gd name="T8" fmla="*/ 122 w 840"/>
                <a:gd name="T9" fmla="*/ 800 h 1380"/>
                <a:gd name="T10" fmla="*/ 0 w 840"/>
                <a:gd name="T11" fmla="*/ 420 h 1380"/>
                <a:gd name="T12" fmla="*/ 420 w 840"/>
                <a:gd name="T13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380">
                  <a:moveTo>
                    <a:pt x="420" y="0"/>
                  </a:moveTo>
                  <a:cubicBezTo>
                    <a:pt x="652" y="0"/>
                    <a:pt x="840" y="188"/>
                    <a:pt x="840" y="420"/>
                  </a:cubicBezTo>
                  <a:cubicBezTo>
                    <a:pt x="840" y="536"/>
                    <a:pt x="779" y="686"/>
                    <a:pt x="717" y="802"/>
                  </a:cubicBezTo>
                  <a:lnTo>
                    <a:pt x="420" y="1380"/>
                  </a:lnTo>
                  <a:lnTo>
                    <a:pt x="122" y="800"/>
                  </a:lnTo>
                  <a:cubicBezTo>
                    <a:pt x="74" y="708"/>
                    <a:pt x="9" y="531"/>
                    <a:pt x="0" y="420"/>
                  </a:cubicBezTo>
                  <a:cubicBezTo>
                    <a:pt x="0" y="188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C4261D"/>
            </a:solidFill>
            <a:ln w="19050" cap="flat">
              <a:solidFill>
                <a:srgbClr val="C2C1C1"/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C2C1C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B517D0F-6CFB-4733-98E5-CC11F0D746F7}"/>
                </a:ext>
              </a:extLst>
            </p:cNvPr>
            <p:cNvSpPr/>
            <p:nvPr/>
          </p:nvSpPr>
          <p:spPr>
            <a:xfrm>
              <a:off x="8534671" y="2541978"/>
              <a:ext cx="495377" cy="6780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2C1C1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</a:rPr>
                <a:t>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2C1C1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B5F039D-ACDE-4875-80BE-95D162F1E002}"/>
              </a:ext>
            </a:extLst>
          </p:cNvPr>
          <p:cNvGrpSpPr/>
          <p:nvPr/>
        </p:nvGrpSpPr>
        <p:grpSpPr>
          <a:xfrm>
            <a:off x="7611334" y="3098195"/>
            <a:ext cx="572926" cy="916288"/>
            <a:chOff x="7624328" y="2364796"/>
            <a:chExt cx="719137" cy="1187450"/>
          </a:xfrm>
        </p:grpSpPr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DAB49E26-5FC1-44DC-BBBE-F23E0D120B66}"/>
                </a:ext>
              </a:extLst>
            </p:cNvPr>
            <p:cNvSpPr/>
            <p:nvPr/>
          </p:nvSpPr>
          <p:spPr bwMode="auto">
            <a:xfrm>
              <a:off x="7624328" y="2364796"/>
              <a:ext cx="719137" cy="1187450"/>
            </a:xfrm>
            <a:custGeom>
              <a:avLst/>
              <a:gdLst>
                <a:gd name="T0" fmla="*/ 420 w 840"/>
                <a:gd name="T1" fmla="*/ 0 h 1380"/>
                <a:gd name="T2" fmla="*/ 840 w 840"/>
                <a:gd name="T3" fmla="*/ 420 h 1380"/>
                <a:gd name="T4" fmla="*/ 717 w 840"/>
                <a:gd name="T5" fmla="*/ 802 h 1380"/>
                <a:gd name="T6" fmla="*/ 420 w 840"/>
                <a:gd name="T7" fmla="*/ 1380 h 1380"/>
                <a:gd name="T8" fmla="*/ 122 w 840"/>
                <a:gd name="T9" fmla="*/ 800 h 1380"/>
                <a:gd name="T10" fmla="*/ 0 w 840"/>
                <a:gd name="T11" fmla="*/ 420 h 1380"/>
                <a:gd name="T12" fmla="*/ 420 w 840"/>
                <a:gd name="T13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380">
                  <a:moveTo>
                    <a:pt x="420" y="0"/>
                  </a:moveTo>
                  <a:cubicBezTo>
                    <a:pt x="652" y="0"/>
                    <a:pt x="840" y="188"/>
                    <a:pt x="840" y="420"/>
                  </a:cubicBezTo>
                  <a:cubicBezTo>
                    <a:pt x="840" y="536"/>
                    <a:pt x="779" y="686"/>
                    <a:pt x="717" y="802"/>
                  </a:cubicBezTo>
                  <a:lnTo>
                    <a:pt x="420" y="1380"/>
                  </a:lnTo>
                  <a:lnTo>
                    <a:pt x="122" y="800"/>
                  </a:lnTo>
                  <a:cubicBezTo>
                    <a:pt x="74" y="708"/>
                    <a:pt x="9" y="531"/>
                    <a:pt x="0" y="420"/>
                  </a:cubicBezTo>
                  <a:cubicBezTo>
                    <a:pt x="0" y="188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C4261D"/>
            </a:solidFill>
            <a:ln w="19050" cap="flat">
              <a:solidFill>
                <a:srgbClr val="C2C1C1"/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C2C1C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49396CBF-7F4A-4652-93B5-6B771C30203D}"/>
                </a:ext>
              </a:extLst>
            </p:cNvPr>
            <p:cNvSpPr/>
            <p:nvPr/>
          </p:nvSpPr>
          <p:spPr>
            <a:xfrm>
              <a:off x="7670415" y="2404702"/>
              <a:ext cx="406813" cy="678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2C1C1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</a:rPr>
                <a:t>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2C1C1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B8D07A9C-BB96-4A9C-967E-8877A7BE5B7A}"/>
              </a:ext>
            </a:extLst>
          </p:cNvPr>
          <p:cNvSpPr txBox="1"/>
          <p:nvPr/>
        </p:nvSpPr>
        <p:spPr>
          <a:xfrm>
            <a:off x="4787209" y="3484347"/>
            <a:ext cx="2313893" cy="95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b="1" dirty="0">
                <a:solidFill>
                  <a:srgbClr val="1461C9"/>
                </a:solidFill>
                <a:latin typeface="微软雅黑"/>
                <a:ea typeface="微软雅黑"/>
              </a:rPr>
              <a:t>《</a:t>
            </a:r>
            <a:r>
              <a:rPr lang="zh-CN" altLang="en-US" b="1" dirty="0">
                <a:solidFill>
                  <a:srgbClr val="1461C9"/>
                </a:solidFill>
                <a:latin typeface="微软雅黑"/>
                <a:ea typeface="微软雅黑"/>
              </a:rPr>
              <a:t>计算机网络</a:t>
            </a:r>
            <a:r>
              <a:rPr lang="en-US" altLang="zh-CN" b="1" dirty="0">
                <a:solidFill>
                  <a:srgbClr val="1461C9"/>
                </a:solidFill>
                <a:latin typeface="微软雅黑"/>
                <a:ea typeface="微软雅黑"/>
              </a:rPr>
              <a:t>》</a:t>
            </a:r>
          </a:p>
          <a:p>
            <a:pPr algn="ctr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b="1" dirty="0">
                <a:solidFill>
                  <a:srgbClr val="1461C9"/>
                </a:solidFill>
                <a:latin typeface="微软雅黑"/>
                <a:ea typeface="微软雅黑"/>
              </a:rPr>
              <a:t>《</a:t>
            </a:r>
            <a:r>
              <a:rPr lang="zh-CN" altLang="en-US" b="1" dirty="0">
                <a:solidFill>
                  <a:srgbClr val="1461C9"/>
                </a:solidFill>
                <a:latin typeface="微软雅黑"/>
                <a:ea typeface="微软雅黑"/>
              </a:rPr>
              <a:t>无线传感器网络</a:t>
            </a:r>
            <a:r>
              <a:rPr lang="en-US" altLang="zh-CN" b="1" dirty="0">
                <a:solidFill>
                  <a:srgbClr val="1461C9"/>
                </a:solidFill>
                <a:latin typeface="微软雅黑"/>
                <a:ea typeface="微软雅黑"/>
              </a:rPr>
              <a:t>》</a:t>
            </a:r>
          </a:p>
          <a:p>
            <a:pPr algn="ctr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b="1" dirty="0">
                <a:solidFill>
                  <a:srgbClr val="1461C9"/>
                </a:solidFill>
                <a:latin typeface="微软雅黑"/>
                <a:ea typeface="微软雅黑"/>
              </a:rPr>
              <a:t>《</a:t>
            </a:r>
            <a:r>
              <a:rPr lang="zh-CN" altLang="en-US" b="1" dirty="0">
                <a:solidFill>
                  <a:srgbClr val="1461C9"/>
                </a:solidFill>
                <a:latin typeface="微软雅黑"/>
                <a:ea typeface="微软雅黑"/>
              </a:rPr>
              <a:t>论文写作指导</a:t>
            </a:r>
            <a:r>
              <a:rPr lang="en-US" altLang="zh-CN" b="1" dirty="0">
                <a:solidFill>
                  <a:srgbClr val="1461C9"/>
                </a:solidFill>
                <a:latin typeface="微软雅黑"/>
                <a:ea typeface="微软雅黑"/>
              </a:rPr>
              <a:t>》</a:t>
            </a:r>
            <a:endParaRPr lang="zh-CN" altLang="en-US" b="1" dirty="0">
              <a:solidFill>
                <a:srgbClr val="1461C9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8439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6273 " pathEditMode="relative" ptsTypes="AA">
                                      <p:cBhvr>
                                        <p:cTn id="7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6273 " pathEditMode="relative" ptsTypes="AA">
                                      <p:cBhvr>
                                        <p:cTn id="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6273 " pathEditMode="relative" ptsTypes="AA">
                                      <p:cBhvr>
                                        <p:cTn id="7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6273 " pathEditMode="relative" ptsTypes="AA">
                                      <p:cBhvr>
                                        <p:cTn id="7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6273 " pathEditMode="relative" ptsTypes="AA">
                                      <p:cBhvr>
                                        <p:cTn id="7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6273 " pathEditMode="relative" ptsTypes="AA">
                                      <p:cBhvr>
                                        <p:cTn id="8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6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3" grpId="0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个人简介</a:t>
            </a:r>
          </a:p>
        </p:txBody>
      </p:sp>
      <p:sp>
        <p:nvSpPr>
          <p:cNvPr id="141" name="Line 44">
            <a:extLst>
              <a:ext uri="{FF2B5EF4-FFF2-40B4-BE49-F238E27FC236}">
                <a16:creationId xmlns:a16="http://schemas.microsoft.com/office/drawing/2014/main" id="{BBFA0575-455F-45EE-8996-4DEF053B1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1494" y="4725392"/>
            <a:ext cx="951572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rgbClr val="000000"/>
              </a:solidFill>
              <a:latin typeface="Arial"/>
              <a:ea typeface="宋体"/>
            </a:endParaRPr>
          </a:p>
        </p:txBody>
      </p:sp>
      <p:sp>
        <p:nvSpPr>
          <p:cNvPr id="142" name="Line 42">
            <a:extLst>
              <a:ext uri="{FF2B5EF4-FFF2-40B4-BE49-F238E27FC236}">
                <a16:creationId xmlns:a16="http://schemas.microsoft.com/office/drawing/2014/main" id="{11415DBB-9EA6-4BFE-8F10-034E4A968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9569" y="4761036"/>
            <a:ext cx="642119" cy="16203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rgbClr val="000000"/>
              </a:solidFill>
              <a:latin typeface="Arial"/>
              <a:ea typeface="宋体"/>
            </a:endParaRPr>
          </a:p>
        </p:txBody>
      </p:sp>
      <p:grpSp>
        <p:nvGrpSpPr>
          <p:cNvPr id="143" name="Group 35">
            <a:extLst>
              <a:ext uri="{FF2B5EF4-FFF2-40B4-BE49-F238E27FC236}">
                <a16:creationId xmlns:a16="http://schemas.microsoft.com/office/drawing/2014/main" id="{CB744789-C998-4A73-BF2B-887BF0ECEDCB}"/>
              </a:ext>
            </a:extLst>
          </p:cNvPr>
          <p:cNvGrpSpPr>
            <a:grpSpLocks/>
          </p:cNvGrpSpPr>
          <p:nvPr/>
        </p:nvGrpSpPr>
        <p:grpSpPr bwMode="auto">
          <a:xfrm>
            <a:off x="4322737" y="1728192"/>
            <a:ext cx="3603625" cy="3309938"/>
            <a:chOff x="1696" y="1633"/>
            <a:chExt cx="2270" cy="2085"/>
          </a:xfrm>
        </p:grpSpPr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3C4C2809-9DA8-4382-A56D-ED7C0B28D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" y="3265"/>
              <a:ext cx="742" cy="453"/>
            </a:xfrm>
            <a:custGeom>
              <a:avLst/>
              <a:gdLst>
                <a:gd name="T0" fmla="*/ 17 w 604"/>
                <a:gd name="T1" fmla="*/ 206 h 369"/>
                <a:gd name="T2" fmla="*/ 1190 w 604"/>
                <a:gd name="T3" fmla="*/ 0 h 369"/>
                <a:gd name="T4" fmla="*/ 1376 w 604"/>
                <a:gd name="T5" fmla="*/ 412 h 369"/>
                <a:gd name="T6" fmla="*/ 38 w 604"/>
                <a:gd name="T7" fmla="*/ 399 h 369"/>
                <a:gd name="T8" fmla="*/ 17 w 604"/>
                <a:gd name="T9" fmla="*/ 206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69">
                  <a:moveTo>
                    <a:pt x="7" y="91"/>
                  </a:moveTo>
                  <a:lnTo>
                    <a:pt x="523" y="0"/>
                  </a:lnTo>
                  <a:lnTo>
                    <a:pt x="604" y="182"/>
                  </a:lnTo>
                  <a:cubicBezTo>
                    <a:pt x="603" y="181"/>
                    <a:pt x="58" y="369"/>
                    <a:pt x="16" y="176"/>
                  </a:cubicBezTo>
                  <a:cubicBezTo>
                    <a:pt x="11" y="152"/>
                    <a:pt x="0" y="126"/>
                    <a:pt x="7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ABC"/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04BE51B-209E-48BE-A5BD-B664A5B96A19}"/>
                </a:ext>
              </a:extLst>
            </p:cNvPr>
            <p:cNvSpPr>
              <a:spLocks/>
            </p:cNvSpPr>
            <p:nvPr/>
          </p:nvSpPr>
          <p:spPr bwMode="auto">
            <a:xfrm rot="8118893">
              <a:off x="1980" y="1865"/>
              <a:ext cx="742" cy="453"/>
            </a:xfrm>
            <a:custGeom>
              <a:avLst/>
              <a:gdLst>
                <a:gd name="T0" fmla="*/ 17 w 604"/>
                <a:gd name="T1" fmla="*/ 206 h 369"/>
                <a:gd name="T2" fmla="*/ 1190 w 604"/>
                <a:gd name="T3" fmla="*/ 0 h 369"/>
                <a:gd name="T4" fmla="*/ 1376 w 604"/>
                <a:gd name="T5" fmla="*/ 412 h 369"/>
                <a:gd name="T6" fmla="*/ 38 w 604"/>
                <a:gd name="T7" fmla="*/ 399 h 369"/>
                <a:gd name="T8" fmla="*/ 17 w 604"/>
                <a:gd name="T9" fmla="*/ 206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69">
                  <a:moveTo>
                    <a:pt x="7" y="91"/>
                  </a:moveTo>
                  <a:lnTo>
                    <a:pt x="523" y="0"/>
                  </a:lnTo>
                  <a:lnTo>
                    <a:pt x="604" y="182"/>
                  </a:lnTo>
                  <a:cubicBezTo>
                    <a:pt x="603" y="181"/>
                    <a:pt x="58" y="369"/>
                    <a:pt x="16" y="176"/>
                  </a:cubicBezTo>
                  <a:cubicBezTo>
                    <a:pt x="11" y="152"/>
                    <a:pt x="0" y="126"/>
                    <a:pt x="7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ABC"/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EA7CA08E-85EB-4C10-B593-75FE7BD65F1B}"/>
                </a:ext>
              </a:extLst>
            </p:cNvPr>
            <p:cNvSpPr>
              <a:spLocks/>
            </p:cNvSpPr>
            <p:nvPr/>
          </p:nvSpPr>
          <p:spPr bwMode="auto">
            <a:xfrm rot="-6520444">
              <a:off x="3212" y="2625"/>
              <a:ext cx="742" cy="453"/>
            </a:xfrm>
            <a:custGeom>
              <a:avLst/>
              <a:gdLst>
                <a:gd name="T0" fmla="*/ 17 w 604"/>
                <a:gd name="T1" fmla="*/ 206 h 369"/>
                <a:gd name="T2" fmla="*/ 1190 w 604"/>
                <a:gd name="T3" fmla="*/ 0 h 369"/>
                <a:gd name="T4" fmla="*/ 1376 w 604"/>
                <a:gd name="T5" fmla="*/ 412 h 369"/>
                <a:gd name="T6" fmla="*/ 38 w 604"/>
                <a:gd name="T7" fmla="*/ 399 h 369"/>
                <a:gd name="T8" fmla="*/ 17 w 604"/>
                <a:gd name="T9" fmla="*/ 206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69">
                  <a:moveTo>
                    <a:pt x="7" y="91"/>
                  </a:moveTo>
                  <a:lnTo>
                    <a:pt x="523" y="0"/>
                  </a:lnTo>
                  <a:lnTo>
                    <a:pt x="604" y="182"/>
                  </a:lnTo>
                  <a:cubicBezTo>
                    <a:pt x="603" y="181"/>
                    <a:pt x="58" y="369"/>
                    <a:pt x="16" y="176"/>
                  </a:cubicBezTo>
                  <a:cubicBezTo>
                    <a:pt x="11" y="152"/>
                    <a:pt x="0" y="126"/>
                    <a:pt x="7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ABC"/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6A1649ED-6322-47DA-891E-C73D0D6A4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" y="3061"/>
              <a:ext cx="795" cy="652"/>
            </a:xfrm>
            <a:custGeom>
              <a:avLst/>
              <a:gdLst>
                <a:gd name="T0" fmla="*/ 13 w 3125"/>
                <a:gd name="T1" fmla="*/ 7 h 2566"/>
                <a:gd name="T2" fmla="*/ 13 w 3125"/>
                <a:gd name="T3" fmla="*/ 7 h 2566"/>
                <a:gd name="T4" fmla="*/ 3 w 3125"/>
                <a:gd name="T5" fmla="*/ 9 h 2566"/>
                <a:gd name="T6" fmla="*/ 0 w 3125"/>
                <a:gd name="T7" fmla="*/ 8 h 2566"/>
                <a:gd name="T8" fmla="*/ 0 w 3125"/>
                <a:gd name="T9" fmla="*/ 7 h 2566"/>
                <a:gd name="T10" fmla="*/ 3 w 3125"/>
                <a:gd name="T11" fmla="*/ 0 h 2566"/>
                <a:gd name="T12" fmla="*/ 3 w 3125"/>
                <a:gd name="T13" fmla="*/ 0 h 2566"/>
                <a:gd name="T14" fmla="*/ 1 w 3125"/>
                <a:gd name="T15" fmla="*/ 5 h 2566"/>
                <a:gd name="T16" fmla="*/ 13 w 3125"/>
                <a:gd name="T17" fmla="*/ 7 h 25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25" h="2566">
                  <a:moveTo>
                    <a:pt x="3124" y="1669"/>
                  </a:moveTo>
                  <a:cubicBezTo>
                    <a:pt x="3125" y="1668"/>
                    <a:pt x="3110" y="1674"/>
                    <a:pt x="3082" y="1683"/>
                  </a:cubicBezTo>
                  <a:cubicBezTo>
                    <a:pt x="2835" y="1769"/>
                    <a:pt x="1555" y="2238"/>
                    <a:pt x="690" y="2164"/>
                  </a:cubicBezTo>
                  <a:cubicBezTo>
                    <a:pt x="390" y="2139"/>
                    <a:pt x="155" y="2010"/>
                    <a:pt x="10" y="1828"/>
                  </a:cubicBezTo>
                  <a:cubicBezTo>
                    <a:pt x="0" y="1816"/>
                    <a:pt x="25" y="1806"/>
                    <a:pt x="18" y="1791"/>
                  </a:cubicBezTo>
                  <a:cubicBezTo>
                    <a:pt x="10" y="1051"/>
                    <a:pt x="590" y="0"/>
                    <a:pt x="595" y="4"/>
                  </a:cubicBezTo>
                  <a:lnTo>
                    <a:pt x="638" y="34"/>
                  </a:lnTo>
                  <a:cubicBezTo>
                    <a:pt x="638" y="34"/>
                    <a:pt x="222" y="811"/>
                    <a:pt x="216" y="1269"/>
                  </a:cubicBezTo>
                  <a:cubicBezTo>
                    <a:pt x="210" y="1726"/>
                    <a:pt x="141" y="2566"/>
                    <a:pt x="3124" y="16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grpSp>
          <p:nvGrpSpPr>
            <p:cNvPr id="148" name="Group 34">
              <a:extLst>
                <a:ext uri="{FF2B5EF4-FFF2-40B4-BE49-F238E27FC236}">
                  <a16:creationId xmlns:a16="http://schemas.microsoft.com/office/drawing/2014/main" id="{AAD24435-0133-4BF9-8070-2BF23C093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5" y="2024"/>
              <a:ext cx="1633" cy="1633"/>
              <a:chOff x="1973" y="2024"/>
              <a:chExt cx="1633" cy="1633"/>
            </a:xfrm>
          </p:grpSpPr>
          <p:sp>
            <p:nvSpPr>
              <p:cNvPr id="166" name="Oval 30">
                <a:extLst>
                  <a:ext uri="{FF2B5EF4-FFF2-40B4-BE49-F238E27FC236}">
                    <a16:creationId xmlns:a16="http://schemas.microsoft.com/office/drawing/2014/main" id="{9E3331CF-CE7C-4113-B6FD-697BF55C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2024"/>
                <a:ext cx="1633" cy="1633"/>
              </a:xfrm>
              <a:prstGeom prst="ellipse">
                <a:avLst/>
              </a:prstGeom>
              <a:solidFill>
                <a:srgbClr val="DEDED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Oval 31">
                <a:extLst>
                  <a:ext uri="{FF2B5EF4-FFF2-40B4-BE49-F238E27FC236}">
                    <a16:creationId xmlns:a16="http://schemas.microsoft.com/office/drawing/2014/main" id="{467719CE-A83C-42AE-AB87-2812E4FD5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2069"/>
                <a:ext cx="1542" cy="154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Oval 32">
                <a:extLst>
                  <a:ext uri="{FF2B5EF4-FFF2-40B4-BE49-F238E27FC236}">
                    <a16:creationId xmlns:a16="http://schemas.microsoft.com/office/drawing/2014/main" id="{27FD546B-C91E-40DC-AA4F-5ABADC0DE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115"/>
                <a:ext cx="1451" cy="1451"/>
              </a:xfrm>
              <a:prstGeom prst="ellipse">
                <a:avLst/>
              </a:prstGeom>
              <a:gradFill flip="none" rotWithShape="1">
                <a:gsLst>
                  <a:gs pos="0">
                    <a:srgbClr val="4D4D4D">
                      <a:lumMod val="0"/>
                      <a:lumOff val="100000"/>
                    </a:srgbClr>
                  </a:gs>
                  <a:gs pos="35000">
                    <a:srgbClr val="4D4D4D">
                      <a:lumMod val="0"/>
                      <a:lumOff val="100000"/>
                    </a:srgbClr>
                  </a:gs>
                  <a:gs pos="100000">
                    <a:srgbClr val="4D4D4D">
                      <a:lumMod val="100000"/>
                    </a:srgb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Oval 33">
                <a:extLst>
                  <a:ext uri="{FF2B5EF4-FFF2-40B4-BE49-F238E27FC236}">
                    <a16:creationId xmlns:a16="http://schemas.microsoft.com/office/drawing/2014/main" id="{391E3B10-B78F-4BFA-8AD0-97B0B86E9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8" y="2136"/>
                <a:ext cx="1225" cy="97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48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0CC71E0D-D22C-418B-A924-C484F49D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3061"/>
              <a:ext cx="482" cy="561"/>
            </a:xfrm>
            <a:custGeom>
              <a:avLst/>
              <a:gdLst>
                <a:gd name="T0" fmla="*/ 426 w 482"/>
                <a:gd name="T1" fmla="*/ 530 h 561"/>
                <a:gd name="T2" fmla="*/ 176 w 482"/>
                <a:gd name="T3" fmla="*/ 550 h 561"/>
                <a:gd name="T4" fmla="*/ 3 w 482"/>
                <a:gd name="T5" fmla="*/ 464 h 561"/>
                <a:gd name="T6" fmla="*/ 5 w 482"/>
                <a:gd name="T7" fmla="*/ 455 h 561"/>
                <a:gd name="T8" fmla="*/ 151 w 482"/>
                <a:gd name="T9" fmla="*/ 1 h 561"/>
                <a:gd name="T10" fmla="*/ 162 w 482"/>
                <a:gd name="T11" fmla="*/ 9 h 561"/>
                <a:gd name="T12" fmla="*/ 55 w 482"/>
                <a:gd name="T13" fmla="*/ 322 h 561"/>
                <a:gd name="T14" fmla="*/ 420 w 482"/>
                <a:gd name="T15" fmla="*/ 514 h 561"/>
                <a:gd name="T16" fmla="*/ 426 w 482"/>
                <a:gd name="T17" fmla="*/ 530 h 5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2" h="561">
                  <a:moveTo>
                    <a:pt x="426" y="530"/>
                  </a:moveTo>
                  <a:cubicBezTo>
                    <a:pt x="385" y="536"/>
                    <a:pt x="246" y="561"/>
                    <a:pt x="176" y="550"/>
                  </a:cubicBezTo>
                  <a:cubicBezTo>
                    <a:pt x="99" y="544"/>
                    <a:pt x="39" y="511"/>
                    <a:pt x="3" y="464"/>
                  </a:cubicBezTo>
                  <a:cubicBezTo>
                    <a:pt x="0" y="461"/>
                    <a:pt x="6" y="459"/>
                    <a:pt x="5" y="455"/>
                  </a:cubicBezTo>
                  <a:cubicBezTo>
                    <a:pt x="3" y="267"/>
                    <a:pt x="150" y="0"/>
                    <a:pt x="151" y="1"/>
                  </a:cubicBezTo>
                  <a:lnTo>
                    <a:pt x="162" y="9"/>
                  </a:lnTo>
                  <a:cubicBezTo>
                    <a:pt x="162" y="9"/>
                    <a:pt x="56" y="206"/>
                    <a:pt x="55" y="322"/>
                  </a:cubicBezTo>
                  <a:cubicBezTo>
                    <a:pt x="98" y="406"/>
                    <a:pt x="357" y="480"/>
                    <a:pt x="420" y="514"/>
                  </a:cubicBezTo>
                  <a:cubicBezTo>
                    <a:pt x="482" y="549"/>
                    <a:pt x="467" y="524"/>
                    <a:pt x="426" y="53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ABC">
                    <a:alpha val="89000"/>
                  </a:srgbClr>
                </a:gs>
                <a:gs pos="100000">
                  <a:srgbClr val="005ABC">
                    <a:alpha val="62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7578B71E-9B4B-4633-8C70-FD19B8C31DFB}"/>
                </a:ext>
              </a:extLst>
            </p:cNvPr>
            <p:cNvSpPr>
              <a:spLocks/>
            </p:cNvSpPr>
            <p:nvPr/>
          </p:nvSpPr>
          <p:spPr bwMode="auto">
            <a:xfrm rot="8118893">
              <a:off x="2840" y="2143"/>
              <a:ext cx="61" cy="526"/>
            </a:xfrm>
            <a:custGeom>
              <a:avLst/>
              <a:gdLst>
                <a:gd name="T0" fmla="*/ 0 w 238"/>
                <a:gd name="T1" fmla="*/ 0 h 2071"/>
                <a:gd name="T2" fmla="*/ 1 w 238"/>
                <a:gd name="T3" fmla="*/ 8 h 2071"/>
                <a:gd name="T4" fmla="*/ 1 w 238"/>
                <a:gd name="T5" fmla="*/ 8 h 2071"/>
                <a:gd name="T6" fmla="*/ 0 w 238"/>
                <a:gd name="T7" fmla="*/ 0 h 20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8" h="2071">
                  <a:moveTo>
                    <a:pt x="0" y="0"/>
                  </a:moveTo>
                  <a:cubicBezTo>
                    <a:pt x="0" y="0"/>
                    <a:pt x="238" y="1802"/>
                    <a:pt x="214" y="1937"/>
                  </a:cubicBezTo>
                  <a:cubicBezTo>
                    <a:pt x="189" y="2071"/>
                    <a:pt x="110" y="1992"/>
                    <a:pt x="110" y="1961"/>
                  </a:cubicBezTo>
                  <a:cubicBezTo>
                    <a:pt x="110" y="19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4118D022-394A-45BF-A0F5-7EFEB1A067AF}"/>
                </a:ext>
              </a:extLst>
            </p:cNvPr>
            <p:cNvSpPr>
              <a:spLocks/>
            </p:cNvSpPr>
            <p:nvPr/>
          </p:nvSpPr>
          <p:spPr bwMode="auto">
            <a:xfrm rot="8118893">
              <a:off x="2841" y="2144"/>
              <a:ext cx="60" cy="526"/>
            </a:xfrm>
            <a:custGeom>
              <a:avLst/>
              <a:gdLst>
                <a:gd name="T0" fmla="*/ 0 w 238"/>
                <a:gd name="T1" fmla="*/ 0 h 2071"/>
                <a:gd name="T2" fmla="*/ 1 w 238"/>
                <a:gd name="T3" fmla="*/ 8 h 2071"/>
                <a:gd name="T4" fmla="*/ 1 w 238"/>
                <a:gd name="T5" fmla="*/ 8 h 2071"/>
                <a:gd name="T6" fmla="*/ 0 w 238"/>
                <a:gd name="T7" fmla="*/ 0 h 20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8" h="2071">
                  <a:moveTo>
                    <a:pt x="0" y="0"/>
                  </a:moveTo>
                  <a:cubicBezTo>
                    <a:pt x="0" y="0"/>
                    <a:pt x="238" y="1802"/>
                    <a:pt x="214" y="1937"/>
                  </a:cubicBezTo>
                  <a:cubicBezTo>
                    <a:pt x="189" y="2071"/>
                    <a:pt x="110" y="1992"/>
                    <a:pt x="110" y="1961"/>
                  </a:cubicBezTo>
                  <a:cubicBezTo>
                    <a:pt x="110" y="19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5ABC">
                <a:alpha val="8392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CC0BA504-3A68-4EA8-93C8-8838F279BABD}"/>
                </a:ext>
              </a:extLst>
            </p:cNvPr>
            <p:cNvSpPr>
              <a:spLocks/>
            </p:cNvSpPr>
            <p:nvPr/>
          </p:nvSpPr>
          <p:spPr bwMode="auto">
            <a:xfrm rot="8118893">
              <a:off x="2671" y="1634"/>
              <a:ext cx="535" cy="931"/>
            </a:xfrm>
            <a:custGeom>
              <a:avLst/>
              <a:gdLst>
                <a:gd name="T0" fmla="*/ 3 w 2103"/>
                <a:gd name="T1" fmla="*/ 5 h 3666"/>
                <a:gd name="T2" fmla="*/ 0 w 2103"/>
                <a:gd name="T3" fmla="*/ 3 h 3666"/>
                <a:gd name="T4" fmla="*/ 6 w 2103"/>
                <a:gd name="T5" fmla="*/ 1 h 3666"/>
                <a:gd name="T6" fmla="*/ 8 w 2103"/>
                <a:gd name="T7" fmla="*/ 0 h 3666"/>
                <a:gd name="T8" fmla="*/ 8 w 2103"/>
                <a:gd name="T9" fmla="*/ 2 h 3666"/>
                <a:gd name="T10" fmla="*/ 9 w 2103"/>
                <a:gd name="T11" fmla="*/ 9 h 3666"/>
                <a:gd name="T12" fmla="*/ 7 w 2103"/>
                <a:gd name="T13" fmla="*/ 8 h 3666"/>
                <a:gd name="T14" fmla="*/ 5 w 2103"/>
                <a:gd name="T15" fmla="*/ 15 h 3666"/>
                <a:gd name="T16" fmla="*/ 2 w 2103"/>
                <a:gd name="T17" fmla="*/ 12 h 3666"/>
                <a:gd name="T18" fmla="*/ 3 w 2103"/>
                <a:gd name="T19" fmla="*/ 5 h 36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3" h="3666">
                  <a:moveTo>
                    <a:pt x="599" y="1067"/>
                  </a:moveTo>
                  <a:lnTo>
                    <a:pt x="0" y="602"/>
                  </a:lnTo>
                  <a:lnTo>
                    <a:pt x="1443" y="113"/>
                  </a:lnTo>
                  <a:cubicBezTo>
                    <a:pt x="1615" y="55"/>
                    <a:pt x="1821" y="0"/>
                    <a:pt x="1923" y="65"/>
                  </a:cubicBezTo>
                  <a:cubicBezTo>
                    <a:pt x="1985" y="103"/>
                    <a:pt x="1995" y="184"/>
                    <a:pt x="1987" y="333"/>
                  </a:cubicBezTo>
                  <a:cubicBezTo>
                    <a:pt x="2036" y="896"/>
                    <a:pt x="2103" y="2119"/>
                    <a:pt x="2103" y="2119"/>
                  </a:cubicBezTo>
                  <a:lnTo>
                    <a:pt x="1651" y="1813"/>
                  </a:lnTo>
                  <a:cubicBezTo>
                    <a:pt x="1651" y="1813"/>
                    <a:pt x="1058" y="2834"/>
                    <a:pt x="1082" y="3654"/>
                  </a:cubicBezTo>
                  <a:cubicBezTo>
                    <a:pt x="1076" y="3666"/>
                    <a:pt x="732" y="3381"/>
                    <a:pt x="461" y="2907"/>
                  </a:cubicBezTo>
                  <a:cubicBezTo>
                    <a:pt x="230" y="2501"/>
                    <a:pt x="109" y="1930"/>
                    <a:pt x="599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469FEE0E-232A-47C0-8A52-132A627C4D0E}"/>
                </a:ext>
              </a:extLst>
            </p:cNvPr>
            <p:cNvSpPr>
              <a:spLocks/>
            </p:cNvSpPr>
            <p:nvPr/>
          </p:nvSpPr>
          <p:spPr bwMode="auto">
            <a:xfrm rot="8118893">
              <a:off x="2671" y="1633"/>
              <a:ext cx="535" cy="932"/>
            </a:xfrm>
            <a:custGeom>
              <a:avLst/>
              <a:gdLst>
                <a:gd name="T0" fmla="*/ 3 w 2103"/>
                <a:gd name="T1" fmla="*/ 5 h 3666"/>
                <a:gd name="T2" fmla="*/ 0 w 2103"/>
                <a:gd name="T3" fmla="*/ 3 h 3666"/>
                <a:gd name="T4" fmla="*/ 6 w 2103"/>
                <a:gd name="T5" fmla="*/ 1 h 3666"/>
                <a:gd name="T6" fmla="*/ 8 w 2103"/>
                <a:gd name="T7" fmla="*/ 0 h 3666"/>
                <a:gd name="T8" fmla="*/ 8 w 2103"/>
                <a:gd name="T9" fmla="*/ 2 h 3666"/>
                <a:gd name="T10" fmla="*/ 9 w 2103"/>
                <a:gd name="T11" fmla="*/ 9 h 3666"/>
                <a:gd name="T12" fmla="*/ 7 w 2103"/>
                <a:gd name="T13" fmla="*/ 8 h 3666"/>
                <a:gd name="T14" fmla="*/ 5 w 2103"/>
                <a:gd name="T15" fmla="*/ 15 h 3666"/>
                <a:gd name="T16" fmla="*/ 2 w 2103"/>
                <a:gd name="T17" fmla="*/ 12 h 3666"/>
                <a:gd name="T18" fmla="*/ 3 w 2103"/>
                <a:gd name="T19" fmla="*/ 5 h 36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3" h="3666">
                  <a:moveTo>
                    <a:pt x="599" y="1067"/>
                  </a:moveTo>
                  <a:lnTo>
                    <a:pt x="0" y="602"/>
                  </a:lnTo>
                  <a:lnTo>
                    <a:pt x="1443" y="113"/>
                  </a:lnTo>
                  <a:cubicBezTo>
                    <a:pt x="1615" y="55"/>
                    <a:pt x="1821" y="0"/>
                    <a:pt x="1923" y="65"/>
                  </a:cubicBezTo>
                  <a:cubicBezTo>
                    <a:pt x="1985" y="103"/>
                    <a:pt x="1995" y="184"/>
                    <a:pt x="1987" y="333"/>
                  </a:cubicBezTo>
                  <a:cubicBezTo>
                    <a:pt x="2036" y="896"/>
                    <a:pt x="2103" y="2119"/>
                    <a:pt x="2103" y="2119"/>
                  </a:cubicBezTo>
                  <a:lnTo>
                    <a:pt x="1651" y="1813"/>
                  </a:lnTo>
                  <a:cubicBezTo>
                    <a:pt x="1651" y="1813"/>
                    <a:pt x="1058" y="2834"/>
                    <a:pt x="1082" y="3654"/>
                  </a:cubicBezTo>
                  <a:cubicBezTo>
                    <a:pt x="1076" y="3666"/>
                    <a:pt x="732" y="3381"/>
                    <a:pt x="461" y="2907"/>
                  </a:cubicBezTo>
                  <a:cubicBezTo>
                    <a:pt x="230" y="2501"/>
                    <a:pt x="109" y="1930"/>
                    <a:pt x="599" y="1067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ABC">
                    <a:alpha val="78000"/>
                  </a:srgbClr>
                </a:gs>
                <a:gs pos="100000">
                  <a:srgbClr val="005ABC">
                    <a:alpha val="39998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3E97930B-D541-41FF-8077-9E2A63C89DAF}"/>
                </a:ext>
              </a:extLst>
            </p:cNvPr>
            <p:cNvSpPr>
              <a:spLocks/>
            </p:cNvSpPr>
            <p:nvPr/>
          </p:nvSpPr>
          <p:spPr bwMode="auto">
            <a:xfrm rot="-6520444">
              <a:off x="3041" y="2919"/>
              <a:ext cx="61" cy="526"/>
            </a:xfrm>
            <a:custGeom>
              <a:avLst/>
              <a:gdLst>
                <a:gd name="T0" fmla="*/ 0 w 238"/>
                <a:gd name="T1" fmla="*/ 0 h 2071"/>
                <a:gd name="T2" fmla="*/ 1 w 238"/>
                <a:gd name="T3" fmla="*/ 8 h 2071"/>
                <a:gd name="T4" fmla="*/ 1 w 238"/>
                <a:gd name="T5" fmla="*/ 8 h 2071"/>
                <a:gd name="T6" fmla="*/ 0 w 238"/>
                <a:gd name="T7" fmla="*/ 0 h 20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8" h="2071">
                  <a:moveTo>
                    <a:pt x="0" y="0"/>
                  </a:moveTo>
                  <a:cubicBezTo>
                    <a:pt x="0" y="0"/>
                    <a:pt x="238" y="1802"/>
                    <a:pt x="214" y="1937"/>
                  </a:cubicBezTo>
                  <a:cubicBezTo>
                    <a:pt x="189" y="2071"/>
                    <a:pt x="110" y="1992"/>
                    <a:pt x="110" y="1961"/>
                  </a:cubicBezTo>
                  <a:cubicBezTo>
                    <a:pt x="110" y="19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51F98EE7-A0C5-4098-9880-FE5FC9FDCE0C}"/>
                </a:ext>
              </a:extLst>
            </p:cNvPr>
            <p:cNvSpPr>
              <a:spLocks/>
            </p:cNvSpPr>
            <p:nvPr/>
          </p:nvSpPr>
          <p:spPr bwMode="auto">
            <a:xfrm rot="-6520444">
              <a:off x="3042" y="2918"/>
              <a:ext cx="60" cy="526"/>
            </a:xfrm>
            <a:custGeom>
              <a:avLst/>
              <a:gdLst>
                <a:gd name="T0" fmla="*/ 0 w 238"/>
                <a:gd name="T1" fmla="*/ 0 h 2071"/>
                <a:gd name="T2" fmla="*/ 1 w 238"/>
                <a:gd name="T3" fmla="*/ 8 h 2071"/>
                <a:gd name="T4" fmla="*/ 1 w 238"/>
                <a:gd name="T5" fmla="*/ 8 h 2071"/>
                <a:gd name="T6" fmla="*/ 0 w 238"/>
                <a:gd name="T7" fmla="*/ 0 h 20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8" h="2071">
                  <a:moveTo>
                    <a:pt x="0" y="0"/>
                  </a:moveTo>
                  <a:cubicBezTo>
                    <a:pt x="0" y="0"/>
                    <a:pt x="238" y="1802"/>
                    <a:pt x="214" y="1937"/>
                  </a:cubicBezTo>
                  <a:cubicBezTo>
                    <a:pt x="189" y="2071"/>
                    <a:pt x="110" y="1992"/>
                    <a:pt x="110" y="1961"/>
                  </a:cubicBezTo>
                  <a:cubicBezTo>
                    <a:pt x="110" y="19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5ABC">
                <a:alpha val="8392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A60B36C-6AE6-4A86-8520-BD6D97B52AF8}"/>
                </a:ext>
              </a:extLst>
            </p:cNvPr>
            <p:cNvSpPr>
              <a:spLocks/>
            </p:cNvSpPr>
            <p:nvPr/>
          </p:nvSpPr>
          <p:spPr bwMode="auto">
            <a:xfrm rot="-6520444">
              <a:off x="3050" y="2911"/>
              <a:ext cx="535" cy="931"/>
            </a:xfrm>
            <a:custGeom>
              <a:avLst/>
              <a:gdLst>
                <a:gd name="T0" fmla="*/ 3 w 2103"/>
                <a:gd name="T1" fmla="*/ 5 h 3666"/>
                <a:gd name="T2" fmla="*/ 0 w 2103"/>
                <a:gd name="T3" fmla="*/ 3 h 3666"/>
                <a:gd name="T4" fmla="*/ 6 w 2103"/>
                <a:gd name="T5" fmla="*/ 1 h 3666"/>
                <a:gd name="T6" fmla="*/ 8 w 2103"/>
                <a:gd name="T7" fmla="*/ 0 h 3666"/>
                <a:gd name="T8" fmla="*/ 8 w 2103"/>
                <a:gd name="T9" fmla="*/ 2 h 3666"/>
                <a:gd name="T10" fmla="*/ 9 w 2103"/>
                <a:gd name="T11" fmla="*/ 9 h 3666"/>
                <a:gd name="T12" fmla="*/ 7 w 2103"/>
                <a:gd name="T13" fmla="*/ 8 h 3666"/>
                <a:gd name="T14" fmla="*/ 5 w 2103"/>
                <a:gd name="T15" fmla="*/ 15 h 3666"/>
                <a:gd name="T16" fmla="*/ 2 w 2103"/>
                <a:gd name="T17" fmla="*/ 12 h 3666"/>
                <a:gd name="T18" fmla="*/ 3 w 2103"/>
                <a:gd name="T19" fmla="*/ 5 h 36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3" h="3666">
                  <a:moveTo>
                    <a:pt x="599" y="1067"/>
                  </a:moveTo>
                  <a:lnTo>
                    <a:pt x="0" y="602"/>
                  </a:lnTo>
                  <a:lnTo>
                    <a:pt x="1443" y="113"/>
                  </a:lnTo>
                  <a:cubicBezTo>
                    <a:pt x="1615" y="55"/>
                    <a:pt x="1821" y="0"/>
                    <a:pt x="1923" y="65"/>
                  </a:cubicBezTo>
                  <a:cubicBezTo>
                    <a:pt x="1985" y="103"/>
                    <a:pt x="1995" y="184"/>
                    <a:pt x="1987" y="333"/>
                  </a:cubicBezTo>
                  <a:cubicBezTo>
                    <a:pt x="2036" y="896"/>
                    <a:pt x="2103" y="2119"/>
                    <a:pt x="2103" y="2119"/>
                  </a:cubicBezTo>
                  <a:lnTo>
                    <a:pt x="1651" y="1813"/>
                  </a:lnTo>
                  <a:cubicBezTo>
                    <a:pt x="1651" y="1813"/>
                    <a:pt x="1058" y="2834"/>
                    <a:pt x="1082" y="3654"/>
                  </a:cubicBezTo>
                  <a:cubicBezTo>
                    <a:pt x="1076" y="3666"/>
                    <a:pt x="732" y="3381"/>
                    <a:pt x="461" y="2907"/>
                  </a:cubicBezTo>
                  <a:cubicBezTo>
                    <a:pt x="230" y="2501"/>
                    <a:pt x="109" y="1930"/>
                    <a:pt x="599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A714219-543E-4787-8216-2E4291A602D0}"/>
                </a:ext>
              </a:extLst>
            </p:cNvPr>
            <p:cNvSpPr>
              <a:spLocks/>
            </p:cNvSpPr>
            <p:nvPr/>
          </p:nvSpPr>
          <p:spPr bwMode="auto">
            <a:xfrm rot="-6520444">
              <a:off x="3051" y="2911"/>
              <a:ext cx="535" cy="932"/>
            </a:xfrm>
            <a:custGeom>
              <a:avLst/>
              <a:gdLst>
                <a:gd name="T0" fmla="*/ 3 w 2103"/>
                <a:gd name="T1" fmla="*/ 5 h 3666"/>
                <a:gd name="T2" fmla="*/ 0 w 2103"/>
                <a:gd name="T3" fmla="*/ 3 h 3666"/>
                <a:gd name="T4" fmla="*/ 6 w 2103"/>
                <a:gd name="T5" fmla="*/ 1 h 3666"/>
                <a:gd name="T6" fmla="*/ 8 w 2103"/>
                <a:gd name="T7" fmla="*/ 0 h 3666"/>
                <a:gd name="T8" fmla="*/ 8 w 2103"/>
                <a:gd name="T9" fmla="*/ 2 h 3666"/>
                <a:gd name="T10" fmla="*/ 9 w 2103"/>
                <a:gd name="T11" fmla="*/ 9 h 3666"/>
                <a:gd name="T12" fmla="*/ 7 w 2103"/>
                <a:gd name="T13" fmla="*/ 8 h 3666"/>
                <a:gd name="T14" fmla="*/ 5 w 2103"/>
                <a:gd name="T15" fmla="*/ 15 h 3666"/>
                <a:gd name="T16" fmla="*/ 2 w 2103"/>
                <a:gd name="T17" fmla="*/ 12 h 3666"/>
                <a:gd name="T18" fmla="*/ 3 w 2103"/>
                <a:gd name="T19" fmla="*/ 5 h 36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3" h="3666">
                  <a:moveTo>
                    <a:pt x="599" y="1067"/>
                  </a:moveTo>
                  <a:lnTo>
                    <a:pt x="0" y="602"/>
                  </a:lnTo>
                  <a:lnTo>
                    <a:pt x="1443" y="113"/>
                  </a:lnTo>
                  <a:cubicBezTo>
                    <a:pt x="1615" y="55"/>
                    <a:pt x="1821" y="0"/>
                    <a:pt x="1923" y="65"/>
                  </a:cubicBezTo>
                  <a:cubicBezTo>
                    <a:pt x="1985" y="103"/>
                    <a:pt x="1995" y="184"/>
                    <a:pt x="1987" y="333"/>
                  </a:cubicBezTo>
                  <a:cubicBezTo>
                    <a:pt x="2036" y="896"/>
                    <a:pt x="2103" y="2119"/>
                    <a:pt x="2103" y="2119"/>
                  </a:cubicBezTo>
                  <a:lnTo>
                    <a:pt x="1651" y="1813"/>
                  </a:lnTo>
                  <a:cubicBezTo>
                    <a:pt x="1651" y="1813"/>
                    <a:pt x="1058" y="2834"/>
                    <a:pt x="1082" y="3654"/>
                  </a:cubicBezTo>
                  <a:cubicBezTo>
                    <a:pt x="1076" y="3666"/>
                    <a:pt x="732" y="3381"/>
                    <a:pt x="461" y="2907"/>
                  </a:cubicBezTo>
                  <a:cubicBezTo>
                    <a:pt x="230" y="2501"/>
                    <a:pt x="109" y="1930"/>
                    <a:pt x="599" y="1067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ABC">
                    <a:alpha val="78000"/>
                  </a:srgbClr>
                </a:gs>
                <a:gs pos="100000">
                  <a:srgbClr val="005ABC">
                    <a:alpha val="39998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8" name="Freeform 9">
              <a:extLst>
                <a:ext uri="{FF2B5EF4-FFF2-40B4-BE49-F238E27FC236}">
                  <a16:creationId xmlns:a16="http://schemas.microsoft.com/office/drawing/2014/main" id="{11C21EF1-1B7C-4018-816C-9BD3246FF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" y="2639"/>
              <a:ext cx="61" cy="526"/>
            </a:xfrm>
            <a:custGeom>
              <a:avLst/>
              <a:gdLst>
                <a:gd name="T0" fmla="*/ 0 w 238"/>
                <a:gd name="T1" fmla="*/ 0 h 2071"/>
                <a:gd name="T2" fmla="*/ 1 w 238"/>
                <a:gd name="T3" fmla="*/ 8 h 2071"/>
                <a:gd name="T4" fmla="*/ 1 w 238"/>
                <a:gd name="T5" fmla="*/ 8 h 2071"/>
                <a:gd name="T6" fmla="*/ 0 w 238"/>
                <a:gd name="T7" fmla="*/ 0 h 20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8" h="2071">
                  <a:moveTo>
                    <a:pt x="0" y="0"/>
                  </a:moveTo>
                  <a:cubicBezTo>
                    <a:pt x="0" y="0"/>
                    <a:pt x="238" y="1802"/>
                    <a:pt x="214" y="1937"/>
                  </a:cubicBezTo>
                  <a:cubicBezTo>
                    <a:pt x="189" y="2071"/>
                    <a:pt x="110" y="1992"/>
                    <a:pt x="110" y="1961"/>
                  </a:cubicBezTo>
                  <a:cubicBezTo>
                    <a:pt x="110" y="19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59" name="Freeform 10">
              <a:extLst>
                <a:ext uri="{FF2B5EF4-FFF2-40B4-BE49-F238E27FC236}">
                  <a16:creationId xmlns:a16="http://schemas.microsoft.com/office/drawing/2014/main" id="{A7640321-1EB2-4F80-AB75-78723A463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2639"/>
              <a:ext cx="60" cy="526"/>
            </a:xfrm>
            <a:custGeom>
              <a:avLst/>
              <a:gdLst>
                <a:gd name="T0" fmla="*/ 0 w 238"/>
                <a:gd name="T1" fmla="*/ 0 h 2071"/>
                <a:gd name="T2" fmla="*/ 1 w 238"/>
                <a:gd name="T3" fmla="*/ 8 h 2071"/>
                <a:gd name="T4" fmla="*/ 1 w 238"/>
                <a:gd name="T5" fmla="*/ 8 h 2071"/>
                <a:gd name="T6" fmla="*/ 0 w 238"/>
                <a:gd name="T7" fmla="*/ 0 h 207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8" h="2071">
                  <a:moveTo>
                    <a:pt x="0" y="0"/>
                  </a:moveTo>
                  <a:cubicBezTo>
                    <a:pt x="0" y="0"/>
                    <a:pt x="238" y="1802"/>
                    <a:pt x="214" y="1937"/>
                  </a:cubicBezTo>
                  <a:cubicBezTo>
                    <a:pt x="189" y="2071"/>
                    <a:pt x="110" y="1992"/>
                    <a:pt x="110" y="1961"/>
                  </a:cubicBezTo>
                  <a:cubicBezTo>
                    <a:pt x="110" y="19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5ABC">
                <a:alpha val="8392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id="{F140C955-7988-4E58-A378-C104FDDB3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" y="2606"/>
              <a:ext cx="535" cy="931"/>
            </a:xfrm>
            <a:custGeom>
              <a:avLst/>
              <a:gdLst>
                <a:gd name="T0" fmla="*/ 3 w 2103"/>
                <a:gd name="T1" fmla="*/ 5 h 3666"/>
                <a:gd name="T2" fmla="*/ 0 w 2103"/>
                <a:gd name="T3" fmla="*/ 3 h 3666"/>
                <a:gd name="T4" fmla="*/ 6 w 2103"/>
                <a:gd name="T5" fmla="*/ 1 h 3666"/>
                <a:gd name="T6" fmla="*/ 8 w 2103"/>
                <a:gd name="T7" fmla="*/ 0 h 3666"/>
                <a:gd name="T8" fmla="*/ 8 w 2103"/>
                <a:gd name="T9" fmla="*/ 2 h 3666"/>
                <a:gd name="T10" fmla="*/ 9 w 2103"/>
                <a:gd name="T11" fmla="*/ 9 h 3666"/>
                <a:gd name="T12" fmla="*/ 7 w 2103"/>
                <a:gd name="T13" fmla="*/ 8 h 3666"/>
                <a:gd name="T14" fmla="*/ 5 w 2103"/>
                <a:gd name="T15" fmla="*/ 15 h 3666"/>
                <a:gd name="T16" fmla="*/ 2 w 2103"/>
                <a:gd name="T17" fmla="*/ 12 h 3666"/>
                <a:gd name="T18" fmla="*/ 3 w 2103"/>
                <a:gd name="T19" fmla="*/ 5 h 36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3" h="3666">
                  <a:moveTo>
                    <a:pt x="599" y="1067"/>
                  </a:moveTo>
                  <a:lnTo>
                    <a:pt x="0" y="602"/>
                  </a:lnTo>
                  <a:lnTo>
                    <a:pt x="1443" y="113"/>
                  </a:lnTo>
                  <a:cubicBezTo>
                    <a:pt x="1615" y="55"/>
                    <a:pt x="1821" y="0"/>
                    <a:pt x="1923" y="65"/>
                  </a:cubicBezTo>
                  <a:cubicBezTo>
                    <a:pt x="1985" y="103"/>
                    <a:pt x="1995" y="184"/>
                    <a:pt x="1987" y="333"/>
                  </a:cubicBezTo>
                  <a:cubicBezTo>
                    <a:pt x="2036" y="896"/>
                    <a:pt x="2103" y="2119"/>
                    <a:pt x="2103" y="2119"/>
                  </a:cubicBezTo>
                  <a:lnTo>
                    <a:pt x="1651" y="1813"/>
                  </a:lnTo>
                  <a:cubicBezTo>
                    <a:pt x="1651" y="1813"/>
                    <a:pt x="1058" y="2834"/>
                    <a:pt x="1082" y="3654"/>
                  </a:cubicBezTo>
                  <a:cubicBezTo>
                    <a:pt x="1076" y="3666"/>
                    <a:pt x="732" y="3381"/>
                    <a:pt x="461" y="2907"/>
                  </a:cubicBezTo>
                  <a:cubicBezTo>
                    <a:pt x="230" y="2501"/>
                    <a:pt x="109" y="1930"/>
                    <a:pt x="599" y="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4EDA718F-BD46-4DEB-AA7B-47F906FE7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" y="2607"/>
              <a:ext cx="535" cy="932"/>
            </a:xfrm>
            <a:custGeom>
              <a:avLst/>
              <a:gdLst>
                <a:gd name="T0" fmla="*/ 3 w 2103"/>
                <a:gd name="T1" fmla="*/ 5 h 3666"/>
                <a:gd name="T2" fmla="*/ 0 w 2103"/>
                <a:gd name="T3" fmla="*/ 3 h 3666"/>
                <a:gd name="T4" fmla="*/ 6 w 2103"/>
                <a:gd name="T5" fmla="*/ 1 h 3666"/>
                <a:gd name="T6" fmla="*/ 8 w 2103"/>
                <a:gd name="T7" fmla="*/ 0 h 3666"/>
                <a:gd name="T8" fmla="*/ 8 w 2103"/>
                <a:gd name="T9" fmla="*/ 2 h 3666"/>
                <a:gd name="T10" fmla="*/ 9 w 2103"/>
                <a:gd name="T11" fmla="*/ 9 h 3666"/>
                <a:gd name="T12" fmla="*/ 7 w 2103"/>
                <a:gd name="T13" fmla="*/ 8 h 3666"/>
                <a:gd name="T14" fmla="*/ 5 w 2103"/>
                <a:gd name="T15" fmla="*/ 15 h 3666"/>
                <a:gd name="T16" fmla="*/ 2 w 2103"/>
                <a:gd name="T17" fmla="*/ 12 h 3666"/>
                <a:gd name="T18" fmla="*/ 3 w 2103"/>
                <a:gd name="T19" fmla="*/ 5 h 36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3" h="3666">
                  <a:moveTo>
                    <a:pt x="599" y="1067"/>
                  </a:moveTo>
                  <a:lnTo>
                    <a:pt x="0" y="602"/>
                  </a:lnTo>
                  <a:lnTo>
                    <a:pt x="1443" y="113"/>
                  </a:lnTo>
                  <a:cubicBezTo>
                    <a:pt x="1615" y="55"/>
                    <a:pt x="1821" y="0"/>
                    <a:pt x="1923" y="65"/>
                  </a:cubicBezTo>
                  <a:cubicBezTo>
                    <a:pt x="1985" y="103"/>
                    <a:pt x="1995" y="184"/>
                    <a:pt x="1987" y="333"/>
                  </a:cubicBezTo>
                  <a:cubicBezTo>
                    <a:pt x="2036" y="896"/>
                    <a:pt x="2103" y="2119"/>
                    <a:pt x="2103" y="2119"/>
                  </a:cubicBezTo>
                  <a:lnTo>
                    <a:pt x="1651" y="1813"/>
                  </a:lnTo>
                  <a:cubicBezTo>
                    <a:pt x="1651" y="1813"/>
                    <a:pt x="1058" y="2834"/>
                    <a:pt x="1082" y="3654"/>
                  </a:cubicBezTo>
                  <a:cubicBezTo>
                    <a:pt x="1076" y="3666"/>
                    <a:pt x="732" y="3381"/>
                    <a:pt x="461" y="2907"/>
                  </a:cubicBezTo>
                  <a:cubicBezTo>
                    <a:pt x="230" y="2501"/>
                    <a:pt x="109" y="1930"/>
                    <a:pt x="599" y="1067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ABC">
                    <a:alpha val="78000"/>
                  </a:srgbClr>
                </a:gs>
                <a:gs pos="100000">
                  <a:srgbClr val="005ABC">
                    <a:alpha val="39998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4A9625EE-C05E-4090-BE32-19B388910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" y="2492"/>
              <a:ext cx="654" cy="801"/>
            </a:xfrm>
            <a:custGeom>
              <a:avLst/>
              <a:gdLst>
                <a:gd name="T0" fmla="*/ 195 w 654"/>
                <a:gd name="T1" fmla="*/ 0 h 801"/>
                <a:gd name="T2" fmla="*/ 256 w 654"/>
                <a:gd name="T3" fmla="*/ 87 h 801"/>
                <a:gd name="T4" fmla="*/ 513 w 654"/>
                <a:gd name="T5" fmla="*/ 546 h 801"/>
                <a:gd name="T6" fmla="*/ 487 w 654"/>
                <a:gd name="T7" fmla="*/ 738 h 801"/>
                <a:gd name="T8" fmla="*/ 478 w 654"/>
                <a:gd name="T9" fmla="*/ 739 h 801"/>
                <a:gd name="T10" fmla="*/ 1 w 654"/>
                <a:gd name="T11" fmla="*/ 746 h 801"/>
                <a:gd name="T12" fmla="*/ 5 w 654"/>
                <a:gd name="T13" fmla="*/ 733 h 801"/>
                <a:gd name="T14" fmla="*/ 336 w 654"/>
                <a:gd name="T15" fmla="*/ 734 h 801"/>
                <a:gd name="T16" fmla="*/ 195 w 654"/>
                <a:gd name="T17" fmla="*/ 0 h 8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4" h="801">
                  <a:moveTo>
                    <a:pt x="195" y="0"/>
                  </a:moveTo>
                  <a:cubicBezTo>
                    <a:pt x="195" y="0"/>
                    <a:pt x="250" y="81"/>
                    <a:pt x="256" y="87"/>
                  </a:cubicBezTo>
                  <a:cubicBezTo>
                    <a:pt x="296" y="140"/>
                    <a:pt x="460" y="332"/>
                    <a:pt x="513" y="546"/>
                  </a:cubicBezTo>
                  <a:cubicBezTo>
                    <a:pt x="532" y="621"/>
                    <a:pt x="520" y="688"/>
                    <a:pt x="487" y="738"/>
                  </a:cubicBezTo>
                  <a:cubicBezTo>
                    <a:pt x="485" y="741"/>
                    <a:pt x="481" y="736"/>
                    <a:pt x="478" y="739"/>
                  </a:cubicBezTo>
                  <a:cubicBezTo>
                    <a:pt x="300" y="801"/>
                    <a:pt x="0" y="747"/>
                    <a:pt x="1" y="746"/>
                  </a:cubicBezTo>
                  <a:lnTo>
                    <a:pt x="5" y="733"/>
                  </a:lnTo>
                  <a:cubicBezTo>
                    <a:pt x="5" y="733"/>
                    <a:pt x="225" y="770"/>
                    <a:pt x="336" y="734"/>
                  </a:cubicBezTo>
                  <a:cubicBezTo>
                    <a:pt x="447" y="698"/>
                    <a:pt x="654" y="646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7B41BFC2-6DD7-48D4-A9C4-368348B8F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2585"/>
              <a:ext cx="705" cy="708"/>
            </a:xfrm>
            <a:custGeom>
              <a:avLst/>
              <a:gdLst>
                <a:gd name="T0" fmla="*/ 261 w 705"/>
                <a:gd name="T1" fmla="*/ 0 h 708"/>
                <a:gd name="T2" fmla="*/ 513 w 705"/>
                <a:gd name="T3" fmla="*/ 453 h 708"/>
                <a:gd name="T4" fmla="*/ 487 w 705"/>
                <a:gd name="T5" fmla="*/ 645 h 708"/>
                <a:gd name="T6" fmla="*/ 478 w 705"/>
                <a:gd name="T7" fmla="*/ 646 h 708"/>
                <a:gd name="T8" fmla="*/ 1 w 705"/>
                <a:gd name="T9" fmla="*/ 653 h 708"/>
                <a:gd name="T10" fmla="*/ 5 w 705"/>
                <a:gd name="T11" fmla="*/ 640 h 708"/>
                <a:gd name="T12" fmla="*/ 336 w 705"/>
                <a:gd name="T13" fmla="*/ 641 h 708"/>
                <a:gd name="T14" fmla="*/ 261 w 705"/>
                <a:gd name="T15" fmla="*/ 0 h 7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5" h="708">
                  <a:moveTo>
                    <a:pt x="261" y="0"/>
                  </a:moveTo>
                  <a:cubicBezTo>
                    <a:pt x="301" y="53"/>
                    <a:pt x="460" y="239"/>
                    <a:pt x="513" y="453"/>
                  </a:cubicBezTo>
                  <a:cubicBezTo>
                    <a:pt x="532" y="528"/>
                    <a:pt x="520" y="595"/>
                    <a:pt x="487" y="645"/>
                  </a:cubicBezTo>
                  <a:cubicBezTo>
                    <a:pt x="485" y="648"/>
                    <a:pt x="481" y="643"/>
                    <a:pt x="478" y="646"/>
                  </a:cubicBezTo>
                  <a:cubicBezTo>
                    <a:pt x="300" y="708"/>
                    <a:pt x="0" y="654"/>
                    <a:pt x="1" y="653"/>
                  </a:cubicBezTo>
                  <a:lnTo>
                    <a:pt x="5" y="640"/>
                  </a:lnTo>
                  <a:cubicBezTo>
                    <a:pt x="5" y="640"/>
                    <a:pt x="225" y="677"/>
                    <a:pt x="336" y="641"/>
                  </a:cubicBezTo>
                  <a:cubicBezTo>
                    <a:pt x="705" y="544"/>
                    <a:pt x="232" y="31"/>
                    <a:pt x="2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ABC">
                    <a:alpha val="89000"/>
                  </a:srgbClr>
                </a:gs>
                <a:gs pos="100000">
                  <a:srgbClr val="005ABC">
                    <a:alpha val="62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64" name="Freeform 15">
              <a:extLst>
                <a:ext uri="{FF2B5EF4-FFF2-40B4-BE49-F238E27FC236}">
                  <a16:creationId xmlns:a16="http://schemas.microsoft.com/office/drawing/2014/main" id="{0A8A8C7A-7A7B-49E2-9585-6C9C59B561E2}"/>
                </a:ext>
              </a:extLst>
            </p:cNvPr>
            <p:cNvSpPr>
              <a:spLocks/>
            </p:cNvSpPr>
            <p:nvPr/>
          </p:nvSpPr>
          <p:spPr bwMode="auto">
            <a:xfrm rot="8118893">
              <a:off x="2038" y="1829"/>
              <a:ext cx="795" cy="652"/>
            </a:xfrm>
            <a:custGeom>
              <a:avLst/>
              <a:gdLst>
                <a:gd name="T0" fmla="*/ 13 w 3125"/>
                <a:gd name="T1" fmla="*/ 7 h 2566"/>
                <a:gd name="T2" fmla="*/ 13 w 3125"/>
                <a:gd name="T3" fmla="*/ 7 h 2566"/>
                <a:gd name="T4" fmla="*/ 3 w 3125"/>
                <a:gd name="T5" fmla="*/ 9 h 2566"/>
                <a:gd name="T6" fmla="*/ 0 w 3125"/>
                <a:gd name="T7" fmla="*/ 8 h 2566"/>
                <a:gd name="T8" fmla="*/ 0 w 3125"/>
                <a:gd name="T9" fmla="*/ 7 h 2566"/>
                <a:gd name="T10" fmla="*/ 3 w 3125"/>
                <a:gd name="T11" fmla="*/ 0 h 2566"/>
                <a:gd name="T12" fmla="*/ 3 w 3125"/>
                <a:gd name="T13" fmla="*/ 0 h 2566"/>
                <a:gd name="T14" fmla="*/ 1 w 3125"/>
                <a:gd name="T15" fmla="*/ 5 h 2566"/>
                <a:gd name="T16" fmla="*/ 13 w 3125"/>
                <a:gd name="T17" fmla="*/ 7 h 25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25" h="2566">
                  <a:moveTo>
                    <a:pt x="3124" y="1669"/>
                  </a:moveTo>
                  <a:cubicBezTo>
                    <a:pt x="3125" y="1668"/>
                    <a:pt x="3110" y="1674"/>
                    <a:pt x="3082" y="1683"/>
                  </a:cubicBezTo>
                  <a:cubicBezTo>
                    <a:pt x="2835" y="1769"/>
                    <a:pt x="1555" y="2238"/>
                    <a:pt x="690" y="2164"/>
                  </a:cubicBezTo>
                  <a:cubicBezTo>
                    <a:pt x="390" y="2139"/>
                    <a:pt x="155" y="2010"/>
                    <a:pt x="10" y="1828"/>
                  </a:cubicBezTo>
                  <a:cubicBezTo>
                    <a:pt x="0" y="1816"/>
                    <a:pt x="25" y="1806"/>
                    <a:pt x="18" y="1791"/>
                  </a:cubicBezTo>
                  <a:cubicBezTo>
                    <a:pt x="10" y="1051"/>
                    <a:pt x="590" y="0"/>
                    <a:pt x="595" y="4"/>
                  </a:cubicBezTo>
                  <a:lnTo>
                    <a:pt x="638" y="34"/>
                  </a:lnTo>
                  <a:cubicBezTo>
                    <a:pt x="638" y="34"/>
                    <a:pt x="222" y="811"/>
                    <a:pt x="216" y="1269"/>
                  </a:cubicBezTo>
                  <a:cubicBezTo>
                    <a:pt x="210" y="1726"/>
                    <a:pt x="141" y="2566"/>
                    <a:pt x="3124" y="16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6837C15B-10C8-4CED-924C-2F78D1AFB88C}"/>
                </a:ext>
              </a:extLst>
            </p:cNvPr>
            <p:cNvSpPr>
              <a:spLocks/>
            </p:cNvSpPr>
            <p:nvPr/>
          </p:nvSpPr>
          <p:spPr bwMode="auto">
            <a:xfrm rot="8118893">
              <a:off x="2037" y="1830"/>
              <a:ext cx="795" cy="652"/>
            </a:xfrm>
            <a:custGeom>
              <a:avLst/>
              <a:gdLst>
                <a:gd name="T0" fmla="*/ 13 w 3125"/>
                <a:gd name="T1" fmla="*/ 7 h 2566"/>
                <a:gd name="T2" fmla="*/ 13 w 3125"/>
                <a:gd name="T3" fmla="*/ 7 h 2566"/>
                <a:gd name="T4" fmla="*/ 3 w 3125"/>
                <a:gd name="T5" fmla="*/ 9 h 2566"/>
                <a:gd name="T6" fmla="*/ 0 w 3125"/>
                <a:gd name="T7" fmla="*/ 8 h 2566"/>
                <a:gd name="T8" fmla="*/ 0 w 3125"/>
                <a:gd name="T9" fmla="*/ 7 h 2566"/>
                <a:gd name="T10" fmla="*/ 3 w 3125"/>
                <a:gd name="T11" fmla="*/ 0 h 2566"/>
                <a:gd name="T12" fmla="*/ 3 w 3125"/>
                <a:gd name="T13" fmla="*/ 0 h 2566"/>
                <a:gd name="T14" fmla="*/ 1 w 3125"/>
                <a:gd name="T15" fmla="*/ 5 h 2566"/>
                <a:gd name="T16" fmla="*/ 13 w 3125"/>
                <a:gd name="T17" fmla="*/ 7 h 25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25" h="2566">
                  <a:moveTo>
                    <a:pt x="3124" y="1669"/>
                  </a:moveTo>
                  <a:cubicBezTo>
                    <a:pt x="3125" y="1668"/>
                    <a:pt x="3110" y="1674"/>
                    <a:pt x="3082" y="1683"/>
                  </a:cubicBezTo>
                  <a:cubicBezTo>
                    <a:pt x="2835" y="1769"/>
                    <a:pt x="1555" y="2238"/>
                    <a:pt x="690" y="2164"/>
                  </a:cubicBezTo>
                  <a:cubicBezTo>
                    <a:pt x="390" y="2139"/>
                    <a:pt x="155" y="2010"/>
                    <a:pt x="10" y="1828"/>
                  </a:cubicBezTo>
                  <a:cubicBezTo>
                    <a:pt x="0" y="1816"/>
                    <a:pt x="25" y="1806"/>
                    <a:pt x="18" y="1791"/>
                  </a:cubicBezTo>
                  <a:cubicBezTo>
                    <a:pt x="10" y="1051"/>
                    <a:pt x="590" y="0"/>
                    <a:pt x="595" y="4"/>
                  </a:cubicBezTo>
                  <a:lnTo>
                    <a:pt x="638" y="34"/>
                  </a:lnTo>
                  <a:cubicBezTo>
                    <a:pt x="638" y="34"/>
                    <a:pt x="222" y="811"/>
                    <a:pt x="216" y="1269"/>
                  </a:cubicBezTo>
                  <a:cubicBezTo>
                    <a:pt x="210" y="1726"/>
                    <a:pt x="141" y="2566"/>
                    <a:pt x="3124" y="1669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ABC">
                    <a:alpha val="89000"/>
                  </a:srgbClr>
                </a:gs>
                <a:gs pos="100000">
                  <a:srgbClr val="005ABC">
                    <a:alpha val="62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cap="flat">
                  <a:solidFill>
                    <a:srgbClr val="24211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</p:grpSp>
      <p:sp>
        <p:nvSpPr>
          <p:cNvPr id="170" name="Text Box 36">
            <a:extLst>
              <a:ext uri="{FF2B5EF4-FFF2-40B4-BE49-F238E27FC236}">
                <a16:creationId xmlns:a16="http://schemas.microsoft.com/office/drawing/2014/main" id="{D5E2ADE2-3730-4EE3-B838-3DFD57D1F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5852" y="3321698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育人</a:t>
            </a:r>
          </a:p>
        </p:txBody>
      </p:sp>
      <p:sp>
        <p:nvSpPr>
          <p:cNvPr id="171" name="Line 37">
            <a:extLst>
              <a:ext uri="{FF2B5EF4-FFF2-40B4-BE49-F238E27FC236}">
                <a16:creationId xmlns:a16="http://schemas.microsoft.com/office/drawing/2014/main" id="{EE23FF39-FA98-47BC-A425-7AA2E7F81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2350" y="2029817"/>
            <a:ext cx="8144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rgbClr val="000000"/>
              </a:solidFill>
              <a:latin typeface="Arial"/>
              <a:ea typeface="宋体"/>
            </a:endParaRPr>
          </a:p>
        </p:txBody>
      </p:sp>
      <p:sp>
        <p:nvSpPr>
          <p:cNvPr id="172" name="Text Box 41">
            <a:extLst>
              <a:ext uri="{FF2B5EF4-FFF2-40B4-BE49-F238E27FC236}">
                <a16:creationId xmlns:a16="http://schemas.microsoft.com/office/drawing/2014/main" id="{C06A91A1-74C6-4C3F-A87A-E988BB79B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1362" y="1053454"/>
            <a:ext cx="1409307" cy="58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科创竞赛</a:t>
            </a:r>
          </a:p>
        </p:txBody>
      </p:sp>
      <p:sp>
        <p:nvSpPr>
          <p:cNvPr id="173" name="Text Box 43">
            <a:extLst>
              <a:ext uri="{FF2B5EF4-FFF2-40B4-BE49-F238E27FC236}">
                <a16:creationId xmlns:a16="http://schemas.microsoft.com/office/drawing/2014/main" id="{D9F102B9-A02D-46EE-B72B-6AD3E1CF0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8363" y="4502699"/>
            <a:ext cx="1501037" cy="58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创新项目</a:t>
            </a:r>
            <a:endParaRPr lang="en-US" altLang="zh-CN" sz="24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74" name="Text Box 45">
            <a:extLst>
              <a:ext uri="{FF2B5EF4-FFF2-40B4-BE49-F238E27FC236}">
                <a16:creationId xmlns:a16="http://schemas.microsoft.com/office/drawing/2014/main" id="{E747BC0E-A500-4703-88D0-2268D9624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48" y="4491981"/>
            <a:ext cx="1477766" cy="58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ea typeface="微软雅黑" panose="020B0503020204020204" pitchFamily="34" charset="-122"/>
              </a:rPr>
              <a:t>育人基地</a:t>
            </a:r>
            <a:endParaRPr lang="en-US" altLang="zh-CN" sz="2400" b="1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A26567DD-550B-4DEF-94CF-ABE702BE186E}"/>
              </a:ext>
            </a:extLst>
          </p:cNvPr>
          <p:cNvCxnSpPr/>
          <p:nvPr/>
        </p:nvCxnSpPr>
        <p:spPr bwMode="auto">
          <a:xfrm>
            <a:off x="7318349" y="1643377"/>
            <a:ext cx="119920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265307D7-D5B7-4C27-A973-565562FE7FF9}"/>
              </a:ext>
            </a:extLst>
          </p:cNvPr>
          <p:cNvCxnSpPr/>
          <p:nvPr/>
        </p:nvCxnSpPr>
        <p:spPr bwMode="auto">
          <a:xfrm flipH="1">
            <a:off x="7134201" y="1644736"/>
            <a:ext cx="184148" cy="385081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6337C092-2D7E-4C3B-B550-8CE65DBF8985}"/>
              </a:ext>
            </a:extLst>
          </p:cNvPr>
          <p:cNvCxnSpPr/>
          <p:nvPr/>
        </p:nvCxnSpPr>
        <p:spPr bwMode="auto">
          <a:xfrm>
            <a:off x="7345338" y="4783143"/>
            <a:ext cx="73025" cy="299971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9850058B-D123-49C3-A20D-7239A3167168}"/>
              </a:ext>
            </a:extLst>
          </p:cNvPr>
          <p:cNvCxnSpPr/>
          <p:nvPr/>
        </p:nvCxnSpPr>
        <p:spPr bwMode="auto">
          <a:xfrm>
            <a:off x="7409631" y="5083114"/>
            <a:ext cx="139112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79" name="图表 178">
            <a:extLst>
              <a:ext uri="{FF2B5EF4-FFF2-40B4-BE49-F238E27FC236}">
                <a16:creationId xmlns:a16="http://schemas.microsoft.com/office/drawing/2014/main" id="{DD4A0424-AD27-4711-A1BF-4DBEBC331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550736"/>
              </p:ext>
            </p:extLst>
          </p:nvPr>
        </p:nvGraphicFramePr>
        <p:xfrm>
          <a:off x="8803105" y="1270912"/>
          <a:ext cx="3090696" cy="1517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0" name="文本框 179">
            <a:extLst>
              <a:ext uri="{FF2B5EF4-FFF2-40B4-BE49-F238E27FC236}">
                <a16:creationId xmlns:a16="http://schemas.microsoft.com/office/drawing/2014/main" id="{CC9A462E-DE87-427E-9336-81C32649B3C5}"/>
              </a:ext>
            </a:extLst>
          </p:cNvPr>
          <p:cNvSpPr txBox="1"/>
          <p:nvPr/>
        </p:nvSpPr>
        <p:spPr>
          <a:xfrm>
            <a:off x="9378468" y="1700808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80808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endParaRPr lang="zh-CN" altLang="en-US" sz="1400" b="1" dirty="0">
              <a:solidFill>
                <a:srgbClr val="080808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5305D7BD-4EAB-4F65-AF46-ABC53595D5D4}"/>
              </a:ext>
            </a:extLst>
          </p:cNvPr>
          <p:cNvSpPr txBox="1"/>
          <p:nvPr/>
        </p:nvSpPr>
        <p:spPr>
          <a:xfrm>
            <a:off x="9678861" y="1644736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80808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6</a:t>
            </a:r>
            <a:endParaRPr lang="zh-CN" altLang="en-US" sz="1400" b="1" dirty="0">
              <a:solidFill>
                <a:srgbClr val="080808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878E8C0E-6BED-4B5F-A331-3A068DE62D0D}"/>
              </a:ext>
            </a:extLst>
          </p:cNvPr>
          <p:cNvSpPr txBox="1"/>
          <p:nvPr/>
        </p:nvSpPr>
        <p:spPr>
          <a:xfrm>
            <a:off x="9964413" y="1722040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80808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endParaRPr lang="zh-CN" altLang="en-US" sz="1400" b="1" dirty="0">
              <a:solidFill>
                <a:srgbClr val="080808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F968F421-391A-4957-A91C-B090A84E8C3A}"/>
              </a:ext>
            </a:extLst>
          </p:cNvPr>
          <p:cNvSpPr txBox="1"/>
          <p:nvPr/>
        </p:nvSpPr>
        <p:spPr>
          <a:xfrm>
            <a:off x="10685731" y="1683387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80808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</a:t>
            </a:r>
            <a:endParaRPr lang="zh-CN" altLang="en-US" sz="1400" b="1" dirty="0">
              <a:solidFill>
                <a:srgbClr val="080808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F4C0FC5-16EA-40B3-AA2C-BE3DB427FE00}"/>
              </a:ext>
            </a:extLst>
          </p:cNvPr>
          <p:cNvSpPr txBox="1"/>
          <p:nvPr/>
        </p:nvSpPr>
        <p:spPr>
          <a:xfrm>
            <a:off x="10971283" y="1706988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80808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endParaRPr lang="zh-CN" altLang="en-US" sz="1400" b="1" dirty="0">
              <a:solidFill>
                <a:srgbClr val="080808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B94D7BA6-CD88-44F5-B66A-6A1E10E1ECF0}"/>
              </a:ext>
            </a:extLst>
          </p:cNvPr>
          <p:cNvSpPr txBox="1"/>
          <p:nvPr/>
        </p:nvSpPr>
        <p:spPr>
          <a:xfrm>
            <a:off x="11256835" y="1706988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80808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endParaRPr lang="zh-CN" altLang="en-US" sz="1400" b="1" dirty="0">
              <a:solidFill>
                <a:srgbClr val="080808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02C23FFB-7615-4AA4-ABCF-A64F82E91B4E}"/>
              </a:ext>
            </a:extLst>
          </p:cNvPr>
          <p:cNvSpPr txBox="1"/>
          <p:nvPr/>
        </p:nvSpPr>
        <p:spPr>
          <a:xfrm>
            <a:off x="7201158" y="1700808"/>
            <a:ext cx="1599597" cy="113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25+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次学科竞赛</a:t>
            </a:r>
            <a:endParaRPr lang="en-US" altLang="zh-CN" sz="1600" dirty="0">
              <a:solidFill>
                <a:srgbClr val="080808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10+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国家级获奖</a:t>
            </a:r>
            <a:endParaRPr lang="en-US" altLang="zh-CN" sz="1600" dirty="0">
              <a:solidFill>
                <a:srgbClr val="080808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10+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省部级获奖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F7FAE8AE-0ADA-431F-9F6C-C4FE7457A331}"/>
              </a:ext>
            </a:extLst>
          </p:cNvPr>
          <p:cNvSpPr txBox="1"/>
          <p:nvPr/>
        </p:nvSpPr>
        <p:spPr>
          <a:xfrm>
            <a:off x="7272396" y="2814287"/>
            <a:ext cx="4621405" cy="1493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5+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</a:rPr>
              <a:t>省级以上优秀指导教师</a:t>
            </a:r>
            <a:endParaRPr lang="en-US" altLang="zh-CN" sz="1600" dirty="0">
              <a:solidFill>
                <a:srgbClr val="080808"/>
              </a:solidFill>
              <a:latin typeface="微软雅黑"/>
              <a:ea typeface="微软雅黑"/>
            </a:endParaRPr>
          </a:p>
          <a:p>
            <a:pPr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2+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</a:rPr>
              <a:t>亮点：“挑战杯”全国</a:t>
            </a:r>
            <a:r>
              <a:rPr lang="zh-CN" altLang="en-US" sz="1600" b="1" dirty="0">
                <a:solidFill>
                  <a:srgbClr val="FF0000"/>
                </a:solidFill>
                <a:latin typeface="微软雅黑"/>
                <a:ea typeface="微软雅黑"/>
              </a:rPr>
              <a:t>二等奖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</a:rPr>
              <a:t>、省赛</a:t>
            </a:r>
            <a:r>
              <a:rPr lang="zh-CN" altLang="en-US" sz="1600" b="1" dirty="0">
                <a:solidFill>
                  <a:srgbClr val="FF0000"/>
                </a:solidFill>
                <a:latin typeface="微软雅黑"/>
                <a:ea typeface="微软雅黑"/>
              </a:rPr>
              <a:t>特等奖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</a:rPr>
              <a:t>（我院历史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最佳成绩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</a:rPr>
              <a:t>）；“华为杯”全国智能设计大赛</a:t>
            </a:r>
            <a:r>
              <a:rPr lang="zh-CN" altLang="en-US" sz="1600" b="1" dirty="0">
                <a:solidFill>
                  <a:srgbClr val="FF0000"/>
                </a:solidFill>
                <a:latin typeface="微软雅黑"/>
                <a:ea typeface="微软雅黑"/>
              </a:rPr>
              <a:t>全国总冠军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</a:rPr>
              <a:t>（我校历史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最佳成绩</a:t>
            </a:r>
            <a:r>
              <a:rPr lang="zh-CN" altLang="en-US" sz="1600" dirty="0">
                <a:solidFill>
                  <a:srgbClr val="080808"/>
                </a:solidFill>
                <a:latin typeface="微软雅黑"/>
                <a:ea typeface="微软雅黑"/>
              </a:rPr>
              <a:t>）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48E516C3-DF85-459F-A645-1194C986E682}"/>
              </a:ext>
            </a:extLst>
          </p:cNvPr>
          <p:cNvSpPr txBox="1"/>
          <p:nvPr/>
        </p:nvSpPr>
        <p:spPr>
          <a:xfrm>
            <a:off x="351845" y="1412776"/>
            <a:ext cx="4339110" cy="329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 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个“青创战队”培育团队（全校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仅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个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项聚徒创研项目，指导学生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40+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，探索人才培养新模式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18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位研究生，已毕业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11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人，获国家级奖学金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人，海外名校读博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人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20+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已毕业优秀本科生，其中保研深造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人，留学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人，进入顶尖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IT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企业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10+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人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指导学生以一作发表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CCF B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类学术论文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篇，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CCF C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类学术论文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篇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0716F870-AAEA-46AB-961C-F730C4C1A5AA}"/>
              </a:ext>
            </a:extLst>
          </p:cNvPr>
          <p:cNvSpPr txBox="1"/>
          <p:nvPr/>
        </p:nvSpPr>
        <p:spPr>
          <a:xfrm>
            <a:off x="7318348" y="5089018"/>
            <a:ext cx="4621405" cy="149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项深圳市个人创客项目，资助额度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10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万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元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 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项广东省“攀登计划”专项资金项目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rgbClr val="080808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10 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项大学生创新创业项目，其中国家级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项，省级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239ADC88-2955-43D3-BCCE-B934E7ABBDAF}"/>
              </a:ext>
            </a:extLst>
          </p:cNvPr>
          <p:cNvCxnSpPr/>
          <p:nvPr/>
        </p:nvCxnSpPr>
        <p:spPr bwMode="auto">
          <a:xfrm flipH="1">
            <a:off x="2963556" y="5083114"/>
            <a:ext cx="1359181" cy="10616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48DE07C5-C750-425B-A5C9-4D793E2910D3}"/>
              </a:ext>
            </a:extLst>
          </p:cNvPr>
          <p:cNvCxnSpPr/>
          <p:nvPr/>
        </p:nvCxnSpPr>
        <p:spPr bwMode="auto">
          <a:xfrm flipH="1">
            <a:off x="4322737" y="4725392"/>
            <a:ext cx="198757" cy="357722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E83307AC-1393-4B95-A32F-8CDE07746427}"/>
              </a:ext>
            </a:extLst>
          </p:cNvPr>
          <p:cNvSpPr/>
          <p:nvPr/>
        </p:nvSpPr>
        <p:spPr bwMode="auto">
          <a:xfrm>
            <a:off x="7391103" y="4532732"/>
            <a:ext cx="1474490" cy="580415"/>
          </a:xfrm>
          <a:prstGeom prst="roundRect">
            <a:avLst/>
          </a:prstGeom>
          <a:solidFill>
            <a:srgbClr val="C4261D">
              <a:alpha val="24000"/>
            </a:srgbClr>
          </a:solidFill>
          <a:ln w="9525" cap="flat" cmpd="sng" algn="ctr">
            <a:solidFill>
              <a:srgbClr val="C4261D"/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8824F1DE-87DA-4355-BD6F-81CB93E01F88}"/>
              </a:ext>
            </a:extLst>
          </p:cNvPr>
          <p:cNvSpPr/>
          <p:nvPr/>
        </p:nvSpPr>
        <p:spPr bwMode="auto">
          <a:xfrm>
            <a:off x="7208714" y="1078930"/>
            <a:ext cx="1510120" cy="580415"/>
          </a:xfrm>
          <a:prstGeom prst="roundRect">
            <a:avLst/>
          </a:prstGeom>
          <a:solidFill>
            <a:srgbClr val="C4261D">
              <a:alpha val="24000"/>
            </a:srgbClr>
          </a:solidFill>
          <a:ln w="9525" cap="flat" cmpd="sng" algn="ctr">
            <a:solidFill>
              <a:srgbClr val="C4261D"/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2FE28677-B680-4FFF-BAF1-11D25AE03597}"/>
              </a:ext>
            </a:extLst>
          </p:cNvPr>
          <p:cNvSpPr/>
          <p:nvPr/>
        </p:nvSpPr>
        <p:spPr bwMode="auto">
          <a:xfrm>
            <a:off x="2868509" y="4509120"/>
            <a:ext cx="1510120" cy="612493"/>
          </a:xfrm>
          <a:prstGeom prst="roundRect">
            <a:avLst/>
          </a:prstGeom>
          <a:solidFill>
            <a:srgbClr val="C4261D">
              <a:alpha val="24000"/>
            </a:srgbClr>
          </a:solidFill>
          <a:ln w="9525" cap="flat" cmpd="sng" algn="ctr">
            <a:solidFill>
              <a:srgbClr val="C4261D"/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47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个人简介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A5FCDAF4-03DF-4661-A298-67E3C3D195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60" y="2481791"/>
            <a:ext cx="1493624" cy="10534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A9597B8E-EBE9-4B43-9775-30EFC1052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120" y="964970"/>
            <a:ext cx="1064956" cy="14978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59D4382-A40F-4E88-9A6C-E3C1DD6CD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4303" y="968919"/>
            <a:ext cx="1064957" cy="14978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11AD3190-83A6-49BA-AC07-4C1F5E2041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71" y="1173734"/>
            <a:ext cx="1516715" cy="10649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375423D9-B647-4B3A-B631-3C353FE9DC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3971" y="954734"/>
            <a:ext cx="1067916" cy="15167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443A3007-D347-44A3-9F2B-EA42E49C16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872" y="1181321"/>
            <a:ext cx="1493591" cy="1064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8AB1CC0-0DE5-40F8-93AE-5B80922547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49082" y="965099"/>
            <a:ext cx="1063541" cy="14916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40D80DAA-D8EC-4253-B32E-6CBBC768CE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60" y="1175214"/>
            <a:ext cx="1493625" cy="10649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4DF031A9-C174-41B9-B0DD-26DCDB5623A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888" y="2253752"/>
            <a:ext cx="1053416" cy="14978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D8A147B5-D163-4279-9ECB-170805E83B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47983" y="2250828"/>
            <a:ext cx="1053414" cy="1493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1F4B42E3-C52C-4075-9FBA-DBE437EAB8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70188" y="2246577"/>
            <a:ext cx="1057975" cy="15167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8CFEE7B9-B0ED-431F-8B7A-F9C4A218D1B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080" y="2485230"/>
            <a:ext cx="1490092" cy="10534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FCFC1F59-1B28-42D2-9A83-741C97CBF22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19" y="2470933"/>
            <a:ext cx="1497806" cy="10558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9CD80CBD-CB04-467C-BC08-A4D51DE1B12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3" y="2469581"/>
            <a:ext cx="1501978" cy="10679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5028D714-F259-4267-B1AD-F43A7682F21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2861" y="3537790"/>
            <a:ext cx="1055468" cy="14978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8E1AAB8E-48A2-40D7-B13D-8C402530A32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91887" y="3544207"/>
            <a:ext cx="1055469" cy="1493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8866BBD6-DBFB-4A07-93BE-8ADC49BF1BB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0240" y="3537008"/>
            <a:ext cx="1051396" cy="1512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93E86C21-219E-4B0C-8597-B739A2870D0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2946" y="3539692"/>
            <a:ext cx="1053049" cy="1496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E3D55736-D11F-4381-B3AA-9D341889A53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81" y="3761379"/>
            <a:ext cx="1490092" cy="10530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5834A116-4848-47FF-B9E2-A8114E2B7F9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70" y="3767357"/>
            <a:ext cx="1499112" cy="10594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BFCAF463-40A2-455A-9469-325E19CF806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40560" y="3534551"/>
            <a:ext cx="1067915" cy="1504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8CB9C239-1397-4E50-82C5-551091F0667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1851" y="4821810"/>
            <a:ext cx="1057496" cy="14978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0EE3464E-9CFA-4935-AAC1-09781223BAE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68491" y="4813926"/>
            <a:ext cx="1053415" cy="15135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8EDF8F81-5F06-4D2C-B859-DAE4EC24D2C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0772" y="4832126"/>
            <a:ext cx="1053414" cy="14880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1D14286C-62B1-40B6-9C13-0B10A39028D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60" y="5049443"/>
            <a:ext cx="1488652" cy="10520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8920142D-B993-413E-9482-B686E4731F6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1272" y="4821295"/>
            <a:ext cx="1059423" cy="1492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5C89E503-E5A1-45E6-B579-D5C16984CBA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91407" y="4812369"/>
            <a:ext cx="1055664" cy="15069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FF3CEE10-C960-4858-9C89-DBCAC541BA31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233" y="5049443"/>
            <a:ext cx="1484838" cy="10536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8F8F8"/>
            </a:solidFill>
            <a:miter lim="800000"/>
          </a:ln>
          <a:effectLst>
            <a:outerShdw blurRad="50800" dist="50800" dir="5400000" algn="ctr" rotWithShape="0">
              <a:srgbClr val="F8F8F8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951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教学风格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317620A-932F-49B9-8BD1-4892F2F7566D}"/>
              </a:ext>
            </a:extLst>
          </p:cNvPr>
          <p:cNvSpPr txBox="1">
            <a:spLocks/>
          </p:cNvSpPr>
          <p:nvPr/>
        </p:nvSpPr>
        <p:spPr bwMode="auto">
          <a:xfrm>
            <a:off x="626745" y="1274031"/>
            <a:ext cx="3600400" cy="20162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b="0" dirty="0"/>
              <a:t> </a:t>
            </a:r>
            <a:r>
              <a:rPr lang="zh-CN" altLang="en-US" sz="2400" dirty="0"/>
              <a:t>教学相长，相互促进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b="0" dirty="0"/>
              <a:t> </a:t>
            </a:r>
            <a:r>
              <a:rPr lang="zh-CN" altLang="en-US" sz="2400" dirty="0"/>
              <a:t>良序互动，互相尊重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b="0" dirty="0"/>
              <a:t> </a:t>
            </a:r>
            <a:r>
              <a:rPr lang="zh-CN" altLang="en-US" sz="2400" dirty="0"/>
              <a:t>批评指正，坦诚以待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DFFD7C-0B58-40AA-A872-73D7BCF4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3" y="3567746"/>
            <a:ext cx="6529697" cy="2320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A2E3F7-3A74-452C-9A84-9D6F6F9515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68" y="1073106"/>
            <a:ext cx="4454952" cy="5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1436291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教学风格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317620A-932F-49B9-8BD1-4892F2F7566D}"/>
              </a:ext>
            </a:extLst>
          </p:cNvPr>
          <p:cNvSpPr txBox="1">
            <a:spLocks/>
          </p:cNvSpPr>
          <p:nvPr/>
        </p:nvSpPr>
        <p:spPr bwMode="auto">
          <a:xfrm>
            <a:off x="626745" y="1274031"/>
            <a:ext cx="3600400" cy="20162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b="0" dirty="0"/>
              <a:t> </a:t>
            </a:r>
            <a:r>
              <a:rPr lang="zh-CN" altLang="en-US" sz="2400" dirty="0"/>
              <a:t>教学相长，相互促进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b="0" dirty="0"/>
              <a:t> </a:t>
            </a:r>
            <a:r>
              <a:rPr lang="zh-CN" altLang="en-US" sz="2400" dirty="0"/>
              <a:t>良序互动，互相尊重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b="0" dirty="0"/>
              <a:t> </a:t>
            </a:r>
            <a:r>
              <a:rPr lang="zh-CN" altLang="en-US" sz="2400" dirty="0"/>
              <a:t>批评指正，坦诚以待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201AF5-992C-4F31-B120-6C4D23376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15453" r="5577" b="2147"/>
          <a:stretch/>
        </p:blipFill>
        <p:spPr>
          <a:xfrm>
            <a:off x="7781088" y="866526"/>
            <a:ext cx="4339380" cy="58023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D2FD6F-A8DE-467E-8E04-51AF2A4D0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4"/>
          <a:stretch/>
        </p:blipFill>
        <p:spPr>
          <a:xfrm>
            <a:off x="4227145" y="588853"/>
            <a:ext cx="3553943" cy="60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0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6104235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互联网的神秘面纱，探索网络世界奥秘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954251-41D7-4C42-873F-8D3DC5BFCE48}"/>
              </a:ext>
            </a:extLst>
          </p:cNvPr>
          <p:cNvGrpSpPr/>
          <p:nvPr/>
        </p:nvGrpSpPr>
        <p:grpSpPr>
          <a:xfrm>
            <a:off x="2765005" y="1465277"/>
            <a:ext cx="6661989" cy="3927446"/>
            <a:chOff x="971600" y="1628800"/>
            <a:chExt cx="6661989" cy="392744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443FA04-54BA-4BBA-8774-2AF4E6DC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1628800"/>
              <a:ext cx="3269721" cy="173186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9EE35C-A4BC-48DA-99D3-59934559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406" y="3645026"/>
              <a:ext cx="3331076" cy="191122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2BF01B8-BBB6-4FA2-99D5-7552E4E5B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6312" y="3645026"/>
              <a:ext cx="3027677" cy="191122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73DD032-3ECB-4C57-B4B4-E8BCB3D2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6312" y="1628800"/>
              <a:ext cx="3067277" cy="17318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502701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关于计算机网络，你知道多少？</a:t>
            </a:r>
          </a:p>
        </p:txBody>
      </p:sp>
      <p:pic>
        <p:nvPicPr>
          <p:cNvPr id="19" name="图片 6">
            <a:extLst>
              <a:ext uri="{FF2B5EF4-FFF2-40B4-BE49-F238E27FC236}">
                <a16:creationId xmlns:a16="http://schemas.microsoft.com/office/drawing/2014/main" id="{C99384E4-D813-432C-9BF4-09DC9AA6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5009" r="12599" b="6332"/>
          <a:stretch>
            <a:fillRect/>
          </a:stretch>
        </p:blipFill>
        <p:spPr bwMode="auto">
          <a:xfrm>
            <a:off x="6205110" y="1108218"/>
            <a:ext cx="4032250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7">
            <a:extLst>
              <a:ext uri="{FF2B5EF4-FFF2-40B4-BE49-F238E27FC236}">
                <a16:creationId xmlns:a16="http://schemas.microsoft.com/office/drawing/2014/main" id="{6E59C694-F60C-4AFC-BDAD-44AFE1882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2390" r="1805" b="2390"/>
          <a:stretch>
            <a:fillRect/>
          </a:stretch>
        </p:blipFill>
        <p:spPr bwMode="auto">
          <a:xfrm>
            <a:off x="2230010" y="3513281"/>
            <a:ext cx="3903662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 descr="“internet word cloud”的图片搜索结果">
            <a:extLst>
              <a:ext uri="{FF2B5EF4-FFF2-40B4-BE49-F238E27FC236}">
                <a16:creationId xmlns:a16="http://schemas.microsoft.com/office/drawing/2014/main" id="{1FE36818-13C8-457E-9B2C-B0266B96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b="15594"/>
          <a:stretch>
            <a:fillRect/>
          </a:stretch>
        </p:blipFill>
        <p:spPr bwMode="auto">
          <a:xfrm>
            <a:off x="2113391" y="985694"/>
            <a:ext cx="3873500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6" descr="“Internet economy word cloud”的图片搜索结果">
            <a:extLst>
              <a:ext uri="{FF2B5EF4-FFF2-40B4-BE49-F238E27FC236}">
                <a16:creationId xmlns:a16="http://schemas.microsoft.com/office/drawing/2014/main" id="{E81F914A-9AE5-4503-B8A7-8468D6D1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10" y="3667268"/>
            <a:ext cx="410527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04B0A542-2C3E-4A8E-AD24-0AB62D79B9BB}"/>
              </a:ext>
            </a:extLst>
          </p:cNvPr>
          <p:cNvSpPr txBox="1"/>
          <p:nvPr/>
        </p:nvSpPr>
        <p:spPr>
          <a:xfrm>
            <a:off x="860425" y="246380"/>
            <a:ext cx="5027017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关于计算机网络，你知道多少？</a:t>
            </a:r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5CF3D599-F19C-4071-B35E-1CD6FF1B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75" y="1339996"/>
            <a:ext cx="261620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8433495D-1E15-4660-9DA1-55B010AF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00" y="1339996"/>
            <a:ext cx="24987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6">
            <a:extLst>
              <a:ext uri="{FF2B5EF4-FFF2-40B4-BE49-F238E27FC236}">
                <a16:creationId xmlns:a16="http://schemas.microsoft.com/office/drawing/2014/main" id="{4890928C-4DD5-4BB2-93EC-34D6FB3F5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62" y="1339996"/>
            <a:ext cx="23463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2">
            <a:extLst>
              <a:ext uri="{FF2B5EF4-FFF2-40B4-BE49-F238E27FC236}">
                <a16:creationId xmlns:a16="http://schemas.microsoft.com/office/drawing/2014/main" id="{A9B90FE4-177E-487F-A2EE-AA4AB9BFE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37" y="3572021"/>
            <a:ext cx="2682875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3">
            <a:extLst>
              <a:ext uri="{FF2B5EF4-FFF2-40B4-BE49-F238E27FC236}">
                <a16:creationId xmlns:a16="http://schemas.microsoft.com/office/drawing/2014/main" id="{6555839B-12A8-4216-B93F-C1C5F027C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3462" y="2849709"/>
            <a:ext cx="1978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404 NOT Found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4">
            <a:extLst>
              <a:ext uri="{FF2B5EF4-FFF2-40B4-BE49-F238E27FC236}">
                <a16:creationId xmlns:a16="http://schemas.microsoft.com/office/drawing/2014/main" id="{7CC67FEF-5335-41BD-BD1C-6687AEDD9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775" y="2849709"/>
            <a:ext cx="1730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busy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5">
            <a:extLst>
              <a:ext uri="{FF2B5EF4-FFF2-40B4-BE49-F238E27FC236}">
                <a16:creationId xmlns:a16="http://schemas.microsoft.com/office/drawing/2014/main" id="{41ECE819-9DF3-48C8-B4A3-203EE407A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675" y="2844946"/>
            <a:ext cx="2732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Webpage Not Available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6">
            <a:extLst>
              <a:ext uri="{FF2B5EF4-FFF2-40B4-BE49-F238E27FC236}">
                <a16:creationId xmlns:a16="http://schemas.microsoft.com/office/drawing/2014/main" id="{C2CEC960-1593-4084-B3F8-677DB9245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37" y="5467496"/>
            <a:ext cx="2733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Webpage Inaccessible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7">
            <a:extLst>
              <a:ext uri="{FF2B5EF4-FFF2-40B4-BE49-F238E27FC236}">
                <a16:creationId xmlns:a16="http://schemas.microsoft.com/office/drawing/2014/main" id="{57013A4B-B579-451E-8AB9-E3380D5DF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37" y="3572021"/>
            <a:ext cx="2478088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8">
            <a:extLst>
              <a:ext uri="{FF2B5EF4-FFF2-40B4-BE49-F238E27FC236}">
                <a16:creationId xmlns:a16="http://schemas.microsoft.com/office/drawing/2014/main" id="{B29A83C2-6894-4DFE-9606-48942F1AF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4237" y="5477021"/>
            <a:ext cx="2478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Failed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4" descr="“网站崩溃”的图片搜索结果">
            <a:extLst>
              <a:ext uri="{FF2B5EF4-FFF2-40B4-BE49-F238E27FC236}">
                <a16:creationId xmlns:a16="http://schemas.microsoft.com/office/drawing/2014/main" id="{C556C12F-9710-4A3C-8173-B1BCFC1F9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83"/>
          <a:stretch>
            <a:fillRect/>
          </a:stretch>
        </p:blipFill>
        <p:spPr bwMode="auto">
          <a:xfrm>
            <a:off x="7435825" y="3572021"/>
            <a:ext cx="2354262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18">
            <a:extLst>
              <a:ext uri="{FF2B5EF4-FFF2-40B4-BE49-F238E27FC236}">
                <a16:creationId xmlns:a16="http://schemas.microsoft.com/office/drawing/2014/main" id="{AFF7344E-6227-4623-95FA-44A8248B2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762" y="5477021"/>
            <a:ext cx="2346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Crash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2154436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课程基本信息</a:t>
            </a:r>
          </a:p>
        </p:txBody>
      </p:sp>
      <p:sp>
        <p:nvSpPr>
          <p:cNvPr id="33794" name="Rectangle 6"/>
          <p:cNvSpPr/>
          <p:nvPr/>
        </p:nvSpPr>
        <p:spPr>
          <a:xfrm>
            <a:off x="1325245" y="131508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FC1D159-4319-45E2-B293-60B31B8F3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746" y="1246089"/>
            <a:ext cx="6470814" cy="490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 2" pitchFamily="18" charset="2"/>
              <a:buChar char="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 2" pitchFamily="18" charset="2"/>
              <a:buChar char="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 2" pitchFamily="18" charset="2"/>
              <a:buChar char="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 2" pitchFamily="18" charset="2"/>
              <a:buChar char="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 2" pitchFamily="18" charset="2"/>
              <a:buChar char="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50000"/>
              </a:lnSpc>
              <a:buFont typeface="Wingdings 2" pitchFamily="18" charset="2"/>
              <a:buNone/>
              <a:defRPr/>
            </a:pP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  <a:sym typeface="Wingdings" pitchFamily="2" charset="2"/>
              </a:rPr>
              <a:t> </a:t>
            </a:r>
            <a:r>
              <a:rPr lang="zh-CN" altLang="en-US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</a:rPr>
              <a:t>课堂教材</a:t>
            </a:r>
          </a:p>
          <a:p>
            <a:pPr marL="0" lvl="1" indent="365125">
              <a:lnSpc>
                <a:spcPct val="110000"/>
              </a:lnSpc>
              <a:buFont typeface="Wingdings 2" pitchFamily="18" charset="2"/>
              <a:buNone/>
              <a:defRPr/>
            </a:pP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《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计算机网络与下一代互联网</a:t>
            </a: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》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崔来中等编，（清华大学出版社）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342900" lvl="1" indent="-342900">
              <a:lnSpc>
                <a:spcPct val="150000"/>
              </a:lnSpc>
              <a:buNone/>
              <a:defRPr/>
            </a:pP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sym typeface="Wingdings" pitchFamily="2" charset="2"/>
              </a:rPr>
              <a:t> 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sym typeface="Wingdings" pitchFamily="2" charset="2"/>
              </a:rPr>
              <a:t>参考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rPr>
              <a:t>教材</a:t>
            </a:r>
          </a:p>
          <a:p>
            <a:pPr marL="0" lvl="1" indent="365125">
              <a:lnSpc>
                <a:spcPct val="110000"/>
              </a:lnSpc>
              <a:buNone/>
              <a:defRPr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《Computer Networking: A Top-Down Approach》(James F. Kurose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等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)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lvl="1" indent="365125">
              <a:lnSpc>
                <a:spcPct val="110000"/>
              </a:lnSpc>
              <a:buNone/>
              <a:defRPr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《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计算机网络（第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版）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》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，谢希仁编著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342900" lvl="1" indent="-342900">
              <a:lnSpc>
                <a:spcPct val="150000"/>
              </a:lnSpc>
              <a:buFont typeface="Wingdings 2" pitchFamily="18" charset="2"/>
              <a:buNone/>
              <a:defRPr/>
            </a:pP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sym typeface="Wingdings" pitchFamily="2" charset="2"/>
              </a:rPr>
              <a:t> </a:t>
            </a:r>
            <a:r>
              <a:rPr lang="zh-CN" altLang="en-US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sym typeface="Wingdings" pitchFamily="2" charset="2"/>
              </a:rPr>
              <a:t>实验</a:t>
            </a:r>
            <a:r>
              <a:rPr lang="zh-CN" altLang="en-US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</a:rPr>
              <a:t>教材</a:t>
            </a:r>
          </a:p>
          <a:p>
            <a:pPr marL="0" lvl="1" indent="365125">
              <a:lnSpc>
                <a:spcPct val="110000"/>
              </a:lnSpc>
              <a:buFont typeface="Wingdings 2" pitchFamily="18" charset="2"/>
              <a:buNone/>
              <a:defRPr/>
            </a:pP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《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计算机网络实训与编程</a:t>
            </a: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》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陆楠（主编）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342900" lvl="1" indent="-342900">
              <a:lnSpc>
                <a:spcPct val="150000"/>
              </a:lnSpc>
              <a:buFont typeface="Wingdings 2" pitchFamily="18" charset="2"/>
              <a:buNone/>
              <a:defRPr/>
            </a:pP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sym typeface="Wingdings" pitchFamily="2" charset="2"/>
              </a:rPr>
              <a:t> </a:t>
            </a:r>
            <a:r>
              <a:rPr lang="zh-CN" altLang="en-US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sym typeface="Wingdings" pitchFamily="2" charset="2"/>
              </a:rPr>
              <a:t>实验地点</a:t>
            </a:r>
            <a:endParaRPr lang="zh-CN" altLang="en-US" sz="1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+mj-ea"/>
            </a:endParaRPr>
          </a:p>
          <a:p>
            <a:pPr marL="0" lvl="1" indent="0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   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计算机网络实验室（南区致腾楼</a:t>
            </a: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3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22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室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）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342900" lvl="1" indent="-342900">
              <a:lnSpc>
                <a:spcPct val="150000"/>
              </a:lnSpc>
              <a:buNone/>
              <a:defRPr/>
            </a:pPr>
            <a:r>
              <a:rPr lang="en-US" altLang="zh-CN" sz="16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sym typeface="Wingdings" pitchFamily="2" charset="2"/>
              </a:rPr>
              <a:t> </a:t>
            </a:r>
            <a:r>
              <a:rPr lang="zh-CN" altLang="en-US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sym typeface="Wingdings" pitchFamily="2" charset="2"/>
              </a:rPr>
              <a:t>上课时间</a:t>
            </a:r>
            <a:endParaRPr lang="zh-CN" altLang="en-US" sz="18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+mj-ea"/>
            </a:endParaRPr>
          </a:p>
          <a:p>
            <a:pPr marL="0" lvl="1" indent="0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   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理论课：周四下午</a:t>
            </a: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7/8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节课（致理楼</a:t>
            </a: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L1-401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）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lvl="1" indent="0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   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实验课：周四下午</a:t>
            </a: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9/10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节课（致腾楼</a:t>
            </a: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322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室）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8D060250-CFE0-4EC3-B18D-A894E5787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458" y="3506585"/>
            <a:ext cx="1404133" cy="18456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6255BFB-CB2B-4E1E-87E5-E4EE50671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559" y="3863392"/>
            <a:ext cx="1960364" cy="11063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7FE0015-1798-40F8-B82B-E9C10BC28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817" y="3720555"/>
            <a:ext cx="2160240" cy="1391990"/>
          </a:xfrm>
          <a:prstGeom prst="rect">
            <a:avLst/>
          </a:prstGeom>
        </p:spPr>
      </p:pic>
      <p:pic>
        <p:nvPicPr>
          <p:cNvPr id="20" name="Picture 9" descr="Related image">
            <a:extLst>
              <a:ext uri="{FF2B5EF4-FFF2-40B4-BE49-F238E27FC236}">
                <a16:creationId xmlns:a16="http://schemas.microsoft.com/office/drawing/2014/main" id="{72DCFE79-E100-4C09-9DD5-5ACFDE4F9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731" y="1246089"/>
            <a:ext cx="1192034" cy="16812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计算机网络（第7版）谢希仁著PDF下载- java菜市场">
            <a:extLst>
              <a:ext uri="{FF2B5EF4-FFF2-40B4-BE49-F238E27FC236}">
                <a16:creationId xmlns:a16="http://schemas.microsoft.com/office/drawing/2014/main" id="{2F109DB6-46F1-4F5C-A8BB-9E85B035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475" y="1246089"/>
            <a:ext cx="1201441" cy="16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FD1991-CF8F-409C-9604-49C8620059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48" y="1239976"/>
            <a:ext cx="1176912" cy="16873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60E5DB-45A7-4B6A-9AF3-BB12D1841E58}"/>
              </a:ext>
            </a:extLst>
          </p:cNvPr>
          <p:cNvSpPr/>
          <p:nvPr/>
        </p:nvSpPr>
        <p:spPr>
          <a:xfrm>
            <a:off x="8639218" y="1141966"/>
            <a:ext cx="2652174" cy="19156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1"/>
          <p:cNvSpPr txBox="1"/>
          <p:nvPr/>
        </p:nvSpPr>
        <p:spPr>
          <a:xfrm>
            <a:off x="860425" y="246380"/>
            <a:ext cx="4392228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理论教学大纲（总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36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课时）</a:t>
            </a:r>
          </a:p>
        </p:txBody>
      </p:sp>
      <p:graphicFrame>
        <p:nvGraphicFramePr>
          <p:cNvPr id="20" name="Object 1">
            <a:extLst>
              <a:ext uri="{FF2B5EF4-FFF2-40B4-BE49-F238E27FC236}">
                <a16:creationId xmlns:a16="http://schemas.microsoft.com/office/drawing/2014/main" id="{9E184D10-7CBE-4976-BEA2-3A338AE5C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314823"/>
              </p:ext>
            </p:extLst>
          </p:nvPr>
        </p:nvGraphicFramePr>
        <p:xfrm>
          <a:off x="3056539" y="1264568"/>
          <a:ext cx="6840760" cy="5005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Document" r:id="rId3" imgW="5562395" imgH="4330541" progId="Word.Document.12">
                  <p:embed/>
                </p:oleObj>
              </mc:Choice>
              <mc:Fallback>
                <p:oleObj name="Document" r:id="rId3" imgW="5562395" imgH="4330541" progId="Word.Document.12">
                  <p:embed/>
                  <p:pic>
                    <p:nvPicPr>
                      <p:cNvPr id="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539" y="1264568"/>
                        <a:ext cx="6840760" cy="5005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6AFBEB0B-1DE7-4845-AE81-F3E1586731C3}"/>
              </a:ext>
            </a:extLst>
          </p:cNvPr>
          <p:cNvSpPr txBox="1"/>
          <p:nvPr/>
        </p:nvSpPr>
        <p:spPr>
          <a:xfrm>
            <a:off x="860425" y="246380"/>
            <a:ext cx="3231654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理论教学大纲（续）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678EB5C-1898-46E2-AE60-35D4A1BB1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269901"/>
            <a:ext cx="7632848" cy="4824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3231654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理论教学大纲（续）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E5E85D2-A483-4155-848E-02F91A519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59" y="1264567"/>
            <a:ext cx="5352082" cy="3252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635" y="360680"/>
            <a:ext cx="626110" cy="267335"/>
            <a:chOff x="18333" y="524"/>
            <a:chExt cx="867" cy="370"/>
          </a:xfrm>
        </p:grpSpPr>
        <p:sp>
          <p:nvSpPr>
            <p:cNvPr id="2" name="矩形 1"/>
            <p:cNvSpPr/>
            <p:nvPr userDrawn="1"/>
          </p:nvSpPr>
          <p:spPr>
            <a:xfrm flipH="1">
              <a:off x="18596" y="524"/>
              <a:ext cx="604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 flipH="1">
              <a:off x="18476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 flipH="1">
              <a:off x="18333" y="524"/>
              <a:ext cx="57" cy="370"/>
            </a:xfrm>
            <a:prstGeom prst="rect">
              <a:avLst/>
            </a:prstGeom>
            <a:solidFill>
              <a:srgbClr val="940A40"/>
            </a:solidFill>
            <a:ln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2044B42F-AB28-4BF4-B71A-51FF35E46067}"/>
              </a:ext>
            </a:extLst>
          </p:cNvPr>
          <p:cNvSpPr txBox="1"/>
          <p:nvPr/>
        </p:nvSpPr>
        <p:spPr>
          <a:xfrm>
            <a:off x="860425" y="246380"/>
            <a:ext cx="4392228" cy="497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实验教学大纲（总</a:t>
            </a:r>
            <a:r>
              <a:rPr lang="en-US" altLang="zh-CN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36</a:t>
            </a:r>
            <a:r>
              <a:rPr lang="zh-CN" altLang="en-US" sz="28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课时）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7FBD469-7695-4784-9C5D-710F7479B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949419"/>
              </p:ext>
            </p:extLst>
          </p:nvPr>
        </p:nvGraphicFramePr>
        <p:xfrm>
          <a:off x="1057275" y="1255043"/>
          <a:ext cx="10077450" cy="4928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5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0034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实验名称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实验内容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课时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授课方式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报告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制作标准网线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制作标准网线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验证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视频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+PPT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讲解，独立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网络常用命令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熟悉和理解常用网络命令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验证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PPT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讲解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答疑，线下独立完成实验并撰写报告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zh-CN" altLang="en-US" dirty="0"/>
                        <a:t>抓包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掌握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抓包操作和数据分析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PPT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讲解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答疑，线下独立完成实验并撰写报告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Socket</a:t>
                      </a:r>
                      <a:r>
                        <a:rPr lang="zh-CN" altLang="en-US" dirty="0"/>
                        <a:t>编程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掌握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Socket</a:t>
                      </a:r>
                      <a:r>
                        <a:rPr lang="zh-CN" altLang="en-US" dirty="0"/>
                        <a:t>网络编程接口的使用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综合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PPT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讲解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答疑，线下独立完成实验并撰写报告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交换机与虚拟局域网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熟悉交换机基本配置命令；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VLAN</a:t>
                      </a:r>
                      <a:r>
                        <a:rPr lang="zh-CN" altLang="en-US" dirty="0"/>
                        <a:t>划分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PPT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讲解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答疑，实地分组完成实验，独立写报告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网络互连路由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实现静态路由配置、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RIP</a:t>
                      </a:r>
                      <a:r>
                        <a:rPr lang="zh-CN" altLang="en-US" dirty="0"/>
                        <a:t>路由配置等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PPT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讲解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答疑，实地分组完成实验，独立写报告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IPV6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隧道实验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IPv6</a:t>
                      </a:r>
                      <a:r>
                        <a:rPr lang="zh-CN" altLang="en-US" dirty="0"/>
                        <a:t>地址配置，连通性等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综合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PPT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讲解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答疑，实地分组完成实验，独立写报告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8532BE07-29CF-4CF2-AAD2-7F2A0E2E0623}"/>
              </a:ext>
            </a:extLst>
          </p:cNvPr>
          <p:cNvSpPr/>
          <p:nvPr/>
        </p:nvSpPr>
        <p:spPr>
          <a:xfrm>
            <a:off x="935088" y="2941803"/>
            <a:ext cx="10199638" cy="201499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19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9130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C4261D"/>
    </a:dk1>
    <a:lt1>
      <a:srgbClr val="FF9900"/>
    </a:lt1>
    <a:dk2>
      <a:srgbClr val="4D4D4D"/>
    </a:dk2>
    <a:lt2>
      <a:srgbClr val="C2C1C1"/>
    </a:lt2>
    <a:accent1>
      <a:srgbClr val="080808"/>
    </a:accent1>
    <a:accent2>
      <a:srgbClr val="333333"/>
    </a:accent2>
    <a:accent3>
      <a:srgbClr val="C4261D"/>
    </a:accent3>
    <a:accent4>
      <a:srgbClr val="FF9900"/>
    </a:accent4>
    <a:accent5>
      <a:srgbClr val="4D4D4D"/>
    </a:accent5>
    <a:accent6>
      <a:srgbClr val="999999"/>
    </a:accent6>
    <a:hlink>
      <a:srgbClr val="080808"/>
    </a:hlink>
    <a:folHlink>
      <a:srgbClr val="DEDEDD"/>
    </a:folHlink>
  </a:clrScheme>
  <a:fontScheme name="默认设计模板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1378</Words>
  <Application>Microsoft Office PowerPoint</Application>
  <PresentationFormat>宽屏</PresentationFormat>
  <Paragraphs>197</Paragraphs>
  <Slides>18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等线</vt:lpstr>
      <vt:lpstr>等线 Light</vt:lpstr>
      <vt:lpstr>思源宋体 CN Heavy</vt:lpstr>
      <vt:lpstr>微软雅黑</vt:lpstr>
      <vt:lpstr>Arial</vt:lpstr>
      <vt:lpstr>Calibri</vt:lpstr>
      <vt:lpstr>Century Gothic</vt:lpstr>
      <vt:lpstr>Times New Roman</vt:lpstr>
      <vt:lpstr>Wingdings</vt:lpstr>
      <vt:lpstr>Wingdings 2</vt:lpstr>
      <vt:lpstr>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091304</dc:title>
  <dc:creator>龙时富</dc:creator>
  <cp:lastModifiedBy>Wisdom Tsou</cp:lastModifiedBy>
  <cp:revision>865</cp:revision>
  <dcterms:created xsi:type="dcterms:W3CDTF">2017-09-08T08:49:00Z</dcterms:created>
  <dcterms:modified xsi:type="dcterms:W3CDTF">2025-03-06T09:25:25Z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